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C1885-48F9-4CF3-87E7-377F7EA50C7B}" type="datetimeFigureOut">
              <a:rPr lang="en-US" smtClean="0"/>
              <a:t>3/27/2020</a:t>
            </a:fld>
            <a:endParaRPr lang="en-US"/>
          </a:p>
        </p:txBody>
      </p:sp>
      <p:sp>
        <p:nvSpPr>
          <p:cNvPr id="4" name="Slide Image Placehold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5E188-7E7E-4760-859E-53112A47344D}" type="slidenum">
              <a:rPr lang="en-US" smtClean="0"/>
              <a:t>‹#›</a:t>
            </a:fld>
            <a:endParaRPr lang="en-US"/>
          </a:p>
        </p:txBody>
      </p:sp>
    </p:spTree>
    <p:extLst>
      <p:ext uri="{BB962C8B-B14F-4D97-AF65-F5344CB8AC3E}">
        <p14:creationId xmlns:p14="http://schemas.microsoft.com/office/powerpoint/2010/main" val="709483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5dc9aac12_2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Rylee: Pink Series, ACR</a:t>
            </a:r>
            <a:endParaRPr/>
          </a:p>
          <a:p>
            <a:pPr marL="0" lvl="0" indent="0" algn="l" rtl="0">
              <a:spcBef>
                <a:spcPts val="0"/>
              </a:spcBef>
              <a:spcAft>
                <a:spcPts val="0"/>
              </a:spcAft>
              <a:buNone/>
            </a:pPr>
            <a:r>
              <a:rPr lang="en"/>
              <a:t>Collin: SMT</a:t>
            </a:r>
            <a:endParaRPr/>
          </a:p>
          <a:p>
            <a:pPr marL="0" lvl="0" indent="0" algn="l" rtl="0">
              <a:spcBef>
                <a:spcPts val="0"/>
              </a:spcBef>
              <a:spcAft>
                <a:spcPts val="0"/>
              </a:spcAft>
              <a:buNone/>
            </a:pPr>
            <a:r>
              <a:rPr lang="en"/>
              <a:t>Hawk: Pink Series</a:t>
            </a:r>
            <a:endParaRPr/>
          </a:p>
          <a:p>
            <a:pPr marL="0" lvl="0" indent="0" algn="l" rtl="0">
              <a:spcBef>
                <a:spcPts val="0"/>
              </a:spcBef>
              <a:spcAft>
                <a:spcPts val="0"/>
              </a:spcAft>
              <a:buNone/>
            </a:pPr>
            <a:r>
              <a:rPr lang="en"/>
              <a:t>Lily: Pink Series, PFH, and Name letters</a:t>
            </a:r>
            <a:endParaRPr/>
          </a:p>
          <a:p>
            <a:pPr marL="0" lvl="0" indent="0" algn="l" rtl="0">
              <a:spcBef>
                <a:spcPts val="0"/>
              </a:spcBef>
              <a:spcAft>
                <a:spcPts val="0"/>
              </a:spcAft>
              <a:buNone/>
            </a:pPr>
            <a:r>
              <a:rPr lang="en"/>
              <a:t>Lincoln: Pink Series, ONB</a:t>
            </a:r>
            <a:endParaRPr/>
          </a:p>
          <a:p>
            <a:pPr marL="0" lvl="0" indent="0" algn="l" rtl="0">
              <a:spcBef>
                <a:spcPts val="0"/>
              </a:spcBef>
              <a:spcAft>
                <a:spcPts val="0"/>
              </a:spcAft>
              <a:buNone/>
            </a:pPr>
            <a:r>
              <a:rPr lang="en"/>
              <a:t>Stan: SMT</a:t>
            </a:r>
            <a:endParaRPr/>
          </a:p>
          <a:p>
            <a:pPr marL="0" lvl="0" indent="0" algn="l" rtl="0">
              <a:spcBef>
                <a:spcPts val="0"/>
              </a:spcBef>
              <a:spcAft>
                <a:spcPts val="0"/>
              </a:spcAft>
              <a:buNone/>
            </a:pPr>
            <a:r>
              <a:rPr lang="en"/>
              <a:t>Tayelan: PFH</a:t>
            </a:r>
            <a:endParaRPr/>
          </a:p>
        </p:txBody>
      </p:sp>
      <p:sp>
        <p:nvSpPr>
          <p:cNvPr id="89" name="Google Shape;89;g35dc9aac12_2_7:notes"/>
          <p:cNvSpPr>
            <a:spLocks noGrp="1" noRot="1" noChangeAspect="1"/>
          </p:cNvSpPr>
          <p:nvPr>
            <p:ph type="sldImg" idx="2"/>
          </p:nvPr>
        </p:nvSpPr>
        <p:spPr>
          <a:xfrm>
            <a:off x="1143182" y="685800"/>
            <a:ext cx="457231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5dc9aac12_2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FFFF00"/>
              </a:highlight>
            </a:endParaRPr>
          </a:p>
        </p:txBody>
      </p:sp>
      <p:sp>
        <p:nvSpPr>
          <p:cNvPr id="106" name="Google Shape;106;g35dc9aac12_2_23:notes"/>
          <p:cNvSpPr>
            <a:spLocks noGrp="1" noRot="1" noChangeAspect="1"/>
          </p:cNvSpPr>
          <p:nvPr>
            <p:ph type="sldImg" idx="2"/>
          </p:nvPr>
        </p:nvSpPr>
        <p:spPr>
          <a:xfrm>
            <a:off x="1143182" y="685800"/>
            <a:ext cx="457231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AAAB73-2BC9-4039-BDF8-00EFC4464AB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230207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AAAB73-2BC9-4039-BDF8-00EFC4464AB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159235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AAAB73-2BC9-4039-BDF8-00EFC4464AB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185257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AAAB73-2BC9-4039-BDF8-00EFC4464AB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77757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AAAB73-2BC9-4039-BDF8-00EFC4464AB7}"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1766292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AAAB73-2BC9-4039-BDF8-00EFC4464AB7}"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300462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AAAB73-2BC9-4039-BDF8-00EFC4464AB7}" type="datetimeFigureOut">
              <a:rPr lang="en-US" smtClean="0"/>
              <a:t>3/27/2020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415068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AAAB73-2BC9-4039-BDF8-00EFC4464AB7}" type="datetimeFigureOut">
              <a:rPr lang="en-US" smtClean="0"/>
              <a:t>3/27/2020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151459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AAB73-2BC9-4039-BDF8-00EFC4464AB7}" type="datetimeFigureOut">
              <a:rPr lang="en-US" smtClean="0"/>
              <a:t>3/27/2020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1271615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4AAAB73-2BC9-4039-BDF8-00EFC4464AB7}"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4568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4AAAB73-2BC9-4039-BDF8-00EFC4464AB7}" type="datetimeFigureOut">
              <a:rPr lang="en-US" smtClean="0"/>
              <a:t>3/27/2020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DEF55-A7E9-4361-A7ED-03425FAFE3E0}" type="slidenum">
              <a:rPr lang="en-US" smtClean="0"/>
              <a:t>‹#›</a:t>
            </a:fld>
            <a:endParaRPr lang="en-US"/>
          </a:p>
        </p:txBody>
      </p:sp>
    </p:spTree>
    <p:extLst>
      <p:ext uri="{BB962C8B-B14F-4D97-AF65-F5344CB8AC3E}">
        <p14:creationId xmlns:p14="http://schemas.microsoft.com/office/powerpoint/2010/main" val="320747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4AAAB73-2BC9-4039-BDF8-00EFC4464AB7}" type="datetimeFigureOut">
              <a:rPr lang="en-US" smtClean="0"/>
              <a:t>3/27/2020</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0B3DEF55-A7E9-4361-A7ED-03425FAFE3E0}" type="slidenum">
              <a:rPr lang="en-US" smtClean="0"/>
              <a:t>‹#›</a:t>
            </a:fld>
            <a:endParaRPr lang="en-US"/>
          </a:p>
        </p:txBody>
      </p:sp>
    </p:spTree>
    <p:extLst>
      <p:ext uri="{BB962C8B-B14F-4D97-AF65-F5344CB8AC3E}">
        <p14:creationId xmlns:p14="http://schemas.microsoft.com/office/powerpoint/2010/main" val="3501600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youtu.be/apAmzF5v2sc"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hyperlink" Target="https://youtu.be/qaZ2CICGuL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hyperlink" Target="https://pbskids.org/video/daniel-tigers-neighborhood/2365151335" TargetMode="External"/><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hyperlink" Target="https://youtu.be/uCs66HaouF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youtu.be/uCs66HaouFU" TargetMode="External"/><Relationship Id="rId5" Type="http://schemas.openxmlformats.org/officeDocument/2006/relationships/hyperlink" Target="https://youtu.be/x0sFbQDnsnM" TargetMode="External"/><Relationship Id="rId4" Type="http://schemas.openxmlformats.org/officeDocument/2006/relationships/hyperlink" Target="https://youtu.be/R9sn7HZM7u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6BA3E-4196-4014-AF1E-FABF406C3518}"/>
              </a:ext>
            </a:extLst>
          </p:cNvPr>
          <p:cNvSpPr>
            <a:spLocks noGrp="1"/>
          </p:cNvSpPr>
          <p:nvPr>
            <p:ph type="ctrTitle"/>
          </p:nvPr>
        </p:nvSpPr>
        <p:spPr/>
        <p:txBody>
          <a:bodyPr/>
          <a:lstStyle/>
          <a:p>
            <a:r>
              <a:rPr lang="en-US" dirty="0"/>
              <a:t>Week One of Distance Learning</a:t>
            </a:r>
          </a:p>
        </p:txBody>
      </p:sp>
      <p:sp>
        <p:nvSpPr>
          <p:cNvPr id="3" name="Subtitle 2">
            <a:extLst>
              <a:ext uri="{FF2B5EF4-FFF2-40B4-BE49-F238E27FC236}">
                <a16:creationId xmlns:a16="http://schemas.microsoft.com/office/drawing/2014/main" id="{DAB1F33E-8233-4FEB-BE6A-6A99265F4A78}"/>
              </a:ext>
            </a:extLst>
          </p:cNvPr>
          <p:cNvSpPr>
            <a:spLocks noGrp="1"/>
          </p:cNvSpPr>
          <p:nvPr>
            <p:ph type="subTitle" idx="1"/>
          </p:nvPr>
        </p:nvSpPr>
        <p:spPr/>
        <p:txBody>
          <a:bodyPr/>
          <a:lstStyle/>
          <a:p>
            <a:r>
              <a:rPr lang="en-US" dirty="0"/>
              <a:t>March 30-April 3, 2020</a:t>
            </a:r>
          </a:p>
          <a:p>
            <a:r>
              <a:rPr lang="en-US" dirty="0"/>
              <a:t>Created by Kristen Milton and Arial Elling</a:t>
            </a:r>
          </a:p>
        </p:txBody>
      </p:sp>
    </p:spTree>
    <p:extLst>
      <p:ext uri="{BB962C8B-B14F-4D97-AF65-F5344CB8AC3E}">
        <p14:creationId xmlns:p14="http://schemas.microsoft.com/office/powerpoint/2010/main" val="349583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pic>
        <p:nvPicPr>
          <p:cNvPr id="91" name="Google Shape;91;p14" descr="Lime1.png"/>
          <p:cNvPicPr preferRelativeResize="0"/>
          <p:nvPr/>
        </p:nvPicPr>
        <p:blipFill rotWithShape="1">
          <a:blip r:embed="rId3">
            <a:alphaModFix/>
          </a:blip>
          <a:srcRect/>
          <a:stretch/>
        </p:blipFill>
        <p:spPr>
          <a:xfrm>
            <a:off x="524412" y="2010113"/>
            <a:ext cx="982965" cy="468831"/>
          </a:xfrm>
          <a:prstGeom prst="rect">
            <a:avLst/>
          </a:prstGeom>
          <a:noFill/>
          <a:ln>
            <a:noFill/>
          </a:ln>
        </p:spPr>
      </p:pic>
      <p:pic>
        <p:nvPicPr>
          <p:cNvPr id="92" name="Google Shape;92;p14" descr=" Label Yellow.png"/>
          <p:cNvPicPr preferRelativeResize="0"/>
          <p:nvPr/>
        </p:nvPicPr>
        <p:blipFill rotWithShape="1">
          <a:blip r:embed="rId4">
            <a:alphaModFix/>
          </a:blip>
          <a:srcRect/>
          <a:stretch/>
        </p:blipFill>
        <p:spPr>
          <a:xfrm>
            <a:off x="429514" y="6637483"/>
            <a:ext cx="1207066" cy="612410"/>
          </a:xfrm>
          <a:prstGeom prst="rect">
            <a:avLst/>
          </a:prstGeom>
          <a:noFill/>
          <a:ln>
            <a:noFill/>
          </a:ln>
        </p:spPr>
      </p:pic>
      <p:pic>
        <p:nvPicPr>
          <p:cNvPr id="93" name="Google Shape;93;p14" descr="Orange Label.png"/>
          <p:cNvPicPr preferRelativeResize="0"/>
          <p:nvPr/>
        </p:nvPicPr>
        <p:blipFill rotWithShape="1">
          <a:blip r:embed="rId5">
            <a:alphaModFix/>
          </a:blip>
          <a:srcRect/>
          <a:stretch/>
        </p:blipFill>
        <p:spPr>
          <a:xfrm>
            <a:off x="415158" y="5655529"/>
            <a:ext cx="1221422" cy="612410"/>
          </a:xfrm>
          <a:prstGeom prst="rect">
            <a:avLst/>
          </a:prstGeom>
          <a:noFill/>
          <a:ln>
            <a:noFill/>
          </a:ln>
        </p:spPr>
      </p:pic>
      <p:pic>
        <p:nvPicPr>
          <p:cNvPr id="94" name="Google Shape;94;p14" descr="Purple Label.png"/>
          <p:cNvPicPr preferRelativeResize="0"/>
          <p:nvPr/>
        </p:nvPicPr>
        <p:blipFill rotWithShape="1">
          <a:blip r:embed="rId6">
            <a:alphaModFix/>
          </a:blip>
          <a:srcRect/>
          <a:stretch/>
        </p:blipFill>
        <p:spPr>
          <a:xfrm>
            <a:off x="415158" y="4681532"/>
            <a:ext cx="1221422" cy="612410"/>
          </a:xfrm>
          <a:prstGeom prst="rect">
            <a:avLst/>
          </a:prstGeom>
          <a:noFill/>
          <a:ln>
            <a:noFill/>
          </a:ln>
        </p:spPr>
      </p:pic>
      <p:pic>
        <p:nvPicPr>
          <p:cNvPr id="95" name="Google Shape;95;p14" descr="Magenta Label.png"/>
          <p:cNvPicPr preferRelativeResize="0"/>
          <p:nvPr/>
        </p:nvPicPr>
        <p:blipFill rotWithShape="1">
          <a:blip r:embed="rId7">
            <a:alphaModFix/>
          </a:blip>
          <a:srcRect/>
          <a:stretch/>
        </p:blipFill>
        <p:spPr>
          <a:xfrm>
            <a:off x="429514" y="2755855"/>
            <a:ext cx="1221422" cy="612410"/>
          </a:xfrm>
          <a:prstGeom prst="rect">
            <a:avLst/>
          </a:prstGeom>
          <a:noFill/>
          <a:ln>
            <a:noFill/>
          </a:ln>
        </p:spPr>
      </p:pic>
      <p:pic>
        <p:nvPicPr>
          <p:cNvPr id="96" name="Google Shape;96;p14" descr="Label Bright Blue.png"/>
          <p:cNvPicPr preferRelativeResize="0"/>
          <p:nvPr/>
        </p:nvPicPr>
        <p:blipFill rotWithShape="1">
          <a:blip r:embed="rId8">
            <a:alphaModFix/>
          </a:blip>
          <a:srcRect/>
          <a:stretch/>
        </p:blipFill>
        <p:spPr>
          <a:xfrm>
            <a:off x="415158" y="3715565"/>
            <a:ext cx="1221422" cy="612410"/>
          </a:xfrm>
          <a:prstGeom prst="rect">
            <a:avLst/>
          </a:prstGeom>
          <a:noFill/>
          <a:ln>
            <a:noFill/>
          </a:ln>
        </p:spPr>
      </p:pic>
      <p:pic>
        <p:nvPicPr>
          <p:cNvPr id="97" name="Google Shape;97;p14" descr="Lime1.png"/>
          <p:cNvPicPr preferRelativeResize="0"/>
          <p:nvPr/>
        </p:nvPicPr>
        <p:blipFill rotWithShape="1">
          <a:blip r:embed="rId3">
            <a:alphaModFix/>
          </a:blip>
          <a:srcRect/>
          <a:stretch/>
        </p:blipFill>
        <p:spPr>
          <a:xfrm>
            <a:off x="4213185" y="1990890"/>
            <a:ext cx="2038546" cy="488053"/>
          </a:xfrm>
          <a:prstGeom prst="rect">
            <a:avLst/>
          </a:prstGeom>
          <a:noFill/>
          <a:ln>
            <a:noFill/>
          </a:ln>
        </p:spPr>
      </p:pic>
      <p:pic>
        <p:nvPicPr>
          <p:cNvPr id="98" name="Google Shape;98;p14" descr="Pink Label.png"/>
          <p:cNvPicPr preferRelativeResize="0"/>
          <p:nvPr/>
        </p:nvPicPr>
        <p:blipFill rotWithShape="1">
          <a:blip r:embed="rId9">
            <a:alphaModFix/>
          </a:blip>
          <a:srcRect/>
          <a:stretch/>
        </p:blipFill>
        <p:spPr>
          <a:xfrm>
            <a:off x="415158" y="7601669"/>
            <a:ext cx="1207066" cy="612410"/>
          </a:xfrm>
          <a:prstGeom prst="rect">
            <a:avLst/>
          </a:prstGeom>
          <a:noFill/>
          <a:ln>
            <a:noFill/>
          </a:ln>
        </p:spPr>
      </p:pic>
      <p:pic>
        <p:nvPicPr>
          <p:cNvPr id="99" name="Google Shape;99;p14" descr="Lime1.png"/>
          <p:cNvPicPr preferRelativeResize="0"/>
          <p:nvPr/>
        </p:nvPicPr>
        <p:blipFill rotWithShape="1">
          <a:blip r:embed="rId3">
            <a:alphaModFix/>
          </a:blip>
          <a:srcRect/>
          <a:stretch/>
        </p:blipFill>
        <p:spPr>
          <a:xfrm>
            <a:off x="1926915" y="1990890"/>
            <a:ext cx="2038546" cy="488053"/>
          </a:xfrm>
          <a:prstGeom prst="rect">
            <a:avLst/>
          </a:prstGeom>
          <a:noFill/>
          <a:ln>
            <a:noFill/>
          </a:ln>
        </p:spPr>
      </p:pic>
      <p:pic>
        <p:nvPicPr>
          <p:cNvPr id="100" name="Google Shape;100;p14" descr="Label DarkBlue.png"/>
          <p:cNvPicPr preferRelativeResize="0"/>
          <p:nvPr/>
        </p:nvPicPr>
        <p:blipFill rotWithShape="1">
          <a:blip r:embed="rId10">
            <a:alphaModFix/>
          </a:blip>
          <a:srcRect/>
          <a:stretch/>
        </p:blipFill>
        <p:spPr>
          <a:xfrm>
            <a:off x="410288" y="8553773"/>
            <a:ext cx="1221422" cy="612410"/>
          </a:xfrm>
          <a:prstGeom prst="rect">
            <a:avLst/>
          </a:prstGeom>
          <a:noFill/>
          <a:ln>
            <a:noFill/>
          </a:ln>
        </p:spPr>
      </p:pic>
      <p:pic>
        <p:nvPicPr>
          <p:cNvPr id="101" name="Google Shape;101;p14" descr="Label Red.png"/>
          <p:cNvPicPr preferRelativeResize="0"/>
          <p:nvPr/>
        </p:nvPicPr>
        <p:blipFill rotWithShape="1">
          <a:blip r:embed="rId11">
            <a:alphaModFix/>
          </a:blip>
          <a:srcRect/>
          <a:stretch/>
        </p:blipFill>
        <p:spPr>
          <a:xfrm>
            <a:off x="429514" y="9553336"/>
            <a:ext cx="1202197" cy="612410"/>
          </a:xfrm>
          <a:prstGeom prst="rect">
            <a:avLst/>
          </a:prstGeom>
          <a:noFill/>
          <a:ln>
            <a:noFill/>
          </a:ln>
        </p:spPr>
      </p:pic>
      <p:graphicFrame>
        <p:nvGraphicFramePr>
          <p:cNvPr id="102" name="Google Shape;102;p14"/>
          <p:cNvGraphicFramePr/>
          <p:nvPr/>
        </p:nvGraphicFramePr>
        <p:xfrm>
          <a:off x="344544" y="1914251"/>
          <a:ext cx="6015095" cy="8685189"/>
        </p:xfrm>
        <a:graphic>
          <a:graphicData uri="http://schemas.openxmlformats.org/drawingml/2006/table">
            <a:tbl>
              <a:tblPr firstRow="1" bandRow="1">
                <a:noFill/>
              </a:tblPr>
              <a:tblGrid>
                <a:gridCol w="1366832">
                  <a:extLst>
                    <a:ext uri="{9D8B030D-6E8A-4147-A177-3AD203B41FA5}">
                      <a16:colId xmlns:a16="http://schemas.microsoft.com/office/drawing/2014/main" val="20000"/>
                    </a:ext>
                  </a:extLst>
                </a:gridCol>
                <a:gridCol w="2345082">
                  <a:extLst>
                    <a:ext uri="{9D8B030D-6E8A-4147-A177-3AD203B41FA5}">
                      <a16:colId xmlns:a16="http://schemas.microsoft.com/office/drawing/2014/main" val="20001"/>
                    </a:ext>
                  </a:extLst>
                </a:gridCol>
                <a:gridCol w="2303181">
                  <a:extLst>
                    <a:ext uri="{9D8B030D-6E8A-4147-A177-3AD203B41FA5}">
                      <a16:colId xmlns:a16="http://schemas.microsoft.com/office/drawing/2014/main" val="20002"/>
                    </a:ext>
                  </a:extLst>
                </a:gridCol>
              </a:tblGrid>
              <a:tr h="623110">
                <a:tc>
                  <a:txBody>
                    <a:bodyPr/>
                    <a:lstStyle/>
                    <a:p>
                      <a:pPr marL="0" marR="0" lvl="0" indent="0" algn="ctr" rtl="0">
                        <a:spcBef>
                          <a:spcPts val="0"/>
                        </a:spcBef>
                        <a:spcAft>
                          <a:spcPts val="0"/>
                        </a:spcAft>
                        <a:buNone/>
                      </a:pPr>
                      <a:r>
                        <a:rPr lang="en" sz="1400" u="none" strike="noStrike" cap="none">
                          <a:latin typeface="Century Gothic"/>
                          <a:ea typeface="Century Gothic"/>
                          <a:cs typeface="Century Gothic"/>
                          <a:sym typeface="Century Gothic"/>
                        </a:rPr>
                        <a:t>Week of:</a:t>
                      </a:r>
                      <a:endParaRPr sz="1400" u="none" strike="noStrike" cap="none">
                        <a:latin typeface="Century Gothic"/>
                        <a:ea typeface="Century Gothic"/>
                        <a:cs typeface="Century Gothic"/>
                        <a:sym typeface="Century Gothic"/>
                      </a:endParaRPr>
                    </a:p>
                    <a:p>
                      <a:pPr marL="0" marR="0" lvl="0" indent="0" algn="ctr" rtl="0">
                        <a:spcBef>
                          <a:spcPts val="0"/>
                        </a:spcBef>
                        <a:spcAft>
                          <a:spcPts val="0"/>
                        </a:spcAft>
                        <a:buNone/>
                      </a:pPr>
                      <a:r>
                        <a:rPr lang="en" sz="1400">
                          <a:latin typeface="Century Gothic"/>
                          <a:ea typeface="Century Gothic"/>
                          <a:cs typeface="Century Gothic"/>
                          <a:sym typeface="Century Gothic"/>
                        </a:rPr>
                        <a:t>March 30</a:t>
                      </a:r>
                      <a:endParaRPr sz="14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200" u="none" strike="noStrike" cap="none">
                          <a:latin typeface="Century Gothic"/>
                          <a:ea typeface="Century Gothic"/>
                          <a:cs typeface="Century Gothic"/>
                          <a:sym typeface="Century Gothic"/>
                        </a:rPr>
                        <a:t>MON</a:t>
                      </a:r>
                      <a:endParaRPr sz="3200" u="none" strike="noStrike" cap="none">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200" u="none" strike="noStrike" cap="none">
                          <a:latin typeface="Century Gothic"/>
                          <a:ea typeface="Century Gothic"/>
                          <a:cs typeface="Century Gothic"/>
                          <a:sym typeface="Century Gothic"/>
                        </a:rPr>
                        <a:t>TUE</a:t>
                      </a:r>
                      <a:endParaRPr sz="3200" u="none" strike="noStrike" cap="none">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251970">
                <a:tc>
                  <a:txBody>
                    <a:bodyPr/>
                    <a:lstStyle/>
                    <a:p>
                      <a:pPr marL="0" marR="0" lvl="0" indent="0" algn="l"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r>
                        <a:rPr lang="en" sz="1100">
                          <a:latin typeface="Century Gothic"/>
                          <a:ea typeface="Century Gothic"/>
                          <a:cs typeface="Century Gothic"/>
                          <a:sym typeface="Century Gothic"/>
                        </a:rPr>
                        <a:t>Language Arts</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900"/>
                        <a:t>Read aloud: Germs Make Me sick</a:t>
                      </a:r>
                      <a:endParaRPr sz="900"/>
                    </a:p>
                    <a:p>
                      <a:pPr marL="0" lvl="0" indent="0" algn="l" rtl="0">
                        <a:spcBef>
                          <a:spcPts val="0"/>
                        </a:spcBef>
                        <a:spcAft>
                          <a:spcPts val="0"/>
                        </a:spcAft>
                        <a:buNone/>
                      </a:pPr>
                      <a:r>
                        <a:rPr lang="en" sz="900"/>
                        <a:t>Letter sounds and recognition (at their level)</a:t>
                      </a:r>
                      <a:r>
                        <a:rPr lang="en" sz="500"/>
                        <a:t> </a:t>
                      </a:r>
                      <a:r>
                        <a:rPr lang="en" sz="500" b="1"/>
                        <a:t>These are level based, might not be included in work packe</a:t>
                      </a:r>
                      <a:r>
                        <a:rPr lang="en" sz="500"/>
                        <a:t>t</a:t>
                      </a:r>
                      <a:endParaRPr sz="500"/>
                    </a:p>
                    <a:p>
                      <a:pPr marL="0" lvl="0" indent="0" algn="l" rtl="0">
                        <a:spcBef>
                          <a:spcPts val="0"/>
                        </a:spcBef>
                        <a:spcAft>
                          <a:spcPts val="0"/>
                        </a:spcAft>
                        <a:buNone/>
                      </a:pPr>
                      <a:r>
                        <a:rPr lang="en" sz="900"/>
                        <a:t>WKSHT: Letter and Rhyme</a:t>
                      </a:r>
                      <a:endParaRPr sz="900"/>
                    </a:p>
                    <a:p>
                      <a:pPr marL="0" lvl="0" indent="0" algn="l" rtl="0">
                        <a:spcBef>
                          <a:spcPts val="0"/>
                        </a:spcBef>
                        <a:spcAft>
                          <a:spcPts val="0"/>
                        </a:spcAft>
                        <a:buNone/>
                      </a:pPr>
                      <a:r>
                        <a:rPr lang="en" sz="900"/>
                        <a:t>Pink Series: Come on Down &amp; Door Number 1</a:t>
                      </a:r>
                      <a:endParaRPr sz="900"/>
                    </a:p>
                    <a:p>
                      <a:pPr marL="0" lvl="0" indent="0" algn="l" rtl="0">
                        <a:spcBef>
                          <a:spcPts val="0"/>
                        </a:spcBef>
                        <a:spcAft>
                          <a:spcPts val="0"/>
                        </a:spcAft>
                        <a:buNone/>
                      </a:pPr>
                      <a:r>
                        <a:rPr lang="en" sz="900" b="1"/>
                        <a:t>USE THESE WORKSHEETS THIS WEEK AND </a:t>
                      </a:r>
                      <a:endParaRPr sz="900" b="1"/>
                    </a:p>
                    <a:p>
                      <a:pPr marL="0" lvl="0" indent="0" algn="l" rtl="0">
                        <a:spcBef>
                          <a:spcPts val="0"/>
                        </a:spcBef>
                        <a:spcAft>
                          <a:spcPts val="0"/>
                        </a:spcAft>
                        <a:buNone/>
                      </a:pPr>
                      <a:endParaRPr sz="900"/>
                    </a:p>
                    <a:p>
                      <a:pPr marL="0" lvl="0" indent="0" algn="l" rtl="0">
                        <a:spcBef>
                          <a:spcPts val="0"/>
                        </a:spcBef>
                        <a:spcAft>
                          <a:spcPts val="0"/>
                        </a:spcAft>
                        <a:buNone/>
                      </a:pPr>
                      <a:endParaRPr sz="900"/>
                    </a:p>
                    <a:p>
                      <a:pPr marL="0" lvl="0" indent="0" algn="l" rtl="0">
                        <a:spcBef>
                          <a:spcPts val="0"/>
                        </a:spcBef>
                        <a:spcAft>
                          <a:spcPts val="0"/>
                        </a:spcAft>
                        <a:buNone/>
                      </a:pPr>
                      <a:endParaRPr sz="9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900"/>
                        <a:t>Read aloud: The Thing About Spring</a:t>
                      </a:r>
                      <a:endParaRPr sz="900"/>
                    </a:p>
                    <a:p>
                      <a:pPr marL="0" lvl="0" indent="0" algn="l" rtl="0">
                        <a:spcBef>
                          <a:spcPts val="0"/>
                        </a:spcBef>
                        <a:spcAft>
                          <a:spcPts val="0"/>
                        </a:spcAft>
                        <a:buClr>
                          <a:schemeClr val="dk1"/>
                        </a:buClr>
                        <a:buSzPts val="1100"/>
                        <a:buFont typeface="Arial"/>
                        <a:buNone/>
                      </a:pPr>
                      <a:r>
                        <a:rPr lang="en" sz="900"/>
                        <a:t>Letter sounds and recognition (at their level) </a:t>
                      </a:r>
                      <a:r>
                        <a:rPr lang="en" sz="500" b="1"/>
                        <a:t>These are level based, might not be included in work packet</a:t>
                      </a:r>
                      <a:endParaRPr sz="900" b="1"/>
                    </a:p>
                    <a:p>
                      <a:pPr marL="0" lvl="0" indent="0" algn="l" rtl="0">
                        <a:spcBef>
                          <a:spcPts val="0"/>
                        </a:spcBef>
                        <a:spcAft>
                          <a:spcPts val="0"/>
                        </a:spcAft>
                        <a:buClr>
                          <a:schemeClr val="dk1"/>
                        </a:buClr>
                        <a:buSzPts val="1100"/>
                        <a:buFont typeface="Arial"/>
                        <a:buNone/>
                      </a:pPr>
                      <a:r>
                        <a:rPr lang="en" sz="900"/>
                        <a:t>WKSHT: Sound Circles </a:t>
                      </a:r>
                      <a:r>
                        <a:rPr lang="en" sz="900" b="1"/>
                        <a:t>SAVE FOR NEXT WEEK</a:t>
                      </a:r>
                      <a:endParaRPr sz="900" b="1"/>
                    </a:p>
                    <a:p>
                      <a:pPr marL="0" lvl="0" indent="0" algn="l" rtl="0">
                        <a:spcBef>
                          <a:spcPts val="0"/>
                        </a:spcBef>
                        <a:spcAft>
                          <a:spcPts val="0"/>
                        </a:spcAft>
                        <a:buClr>
                          <a:schemeClr val="dk1"/>
                        </a:buClr>
                        <a:buSzPts val="1100"/>
                        <a:buFont typeface="Arial"/>
                        <a:buNone/>
                      </a:pPr>
                      <a:r>
                        <a:rPr lang="en" sz="900"/>
                        <a:t>Pink Series: Pick a Letter &amp; Curtain Number 3</a:t>
                      </a:r>
                      <a:endParaRPr sz="900"/>
                    </a:p>
                    <a:p>
                      <a:pPr marL="0" lvl="0" indent="0" algn="l" rtl="0">
                        <a:spcBef>
                          <a:spcPts val="0"/>
                        </a:spcBef>
                        <a:spcAft>
                          <a:spcPts val="0"/>
                        </a:spcAft>
                        <a:buClr>
                          <a:schemeClr val="dk1"/>
                        </a:buClr>
                        <a:buSzPts val="1100"/>
                        <a:buFont typeface="Arial"/>
                        <a:buNone/>
                      </a:pPr>
                      <a:r>
                        <a:rPr lang="en" sz="900"/>
                        <a:t>T</a:t>
                      </a:r>
                      <a:r>
                        <a:rPr lang="en" sz="900" b="1"/>
                        <a:t>HE NEXT </a:t>
                      </a:r>
                      <a:endParaRPr sz="900" b="1"/>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72759">
                <a:tc>
                  <a:txBody>
                    <a:bodyPr/>
                    <a:lstStyle/>
                    <a:p>
                      <a:pPr marL="0" marR="0" lvl="0" indent="0" algn="l"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r>
                        <a:rPr lang="en" sz="1100">
                          <a:latin typeface="Century Gothic"/>
                          <a:ea typeface="Century Gothic"/>
                          <a:cs typeface="Century Gothic"/>
                          <a:sym typeface="Century Gothic"/>
                        </a:rPr>
                        <a:t>Handwriting</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900"/>
                        <a:t>Draw a shape for me</a:t>
                      </a:r>
                      <a:endParaRPr sz="900"/>
                    </a:p>
                    <a:p>
                      <a:pPr marL="0" lvl="0" indent="0" algn="l" rtl="0">
                        <a:spcBef>
                          <a:spcPts val="0"/>
                        </a:spcBef>
                        <a:spcAft>
                          <a:spcPts val="0"/>
                        </a:spcAft>
                        <a:buNone/>
                      </a:pPr>
                      <a:r>
                        <a:rPr lang="en" sz="900"/>
                        <a:t>WKSHT: Let’s Make a Circle!  Trace and use the shape to make a picture.</a:t>
                      </a:r>
                      <a:endParaRPr sz="900"/>
                    </a:p>
                    <a:p>
                      <a:pPr marL="0" lvl="0" indent="0" algn="l" rtl="0">
                        <a:spcBef>
                          <a:spcPts val="0"/>
                        </a:spcBef>
                        <a:spcAft>
                          <a:spcPts val="0"/>
                        </a:spcAft>
                        <a:buNone/>
                      </a:pPr>
                      <a:endParaRPr sz="9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900"/>
                        <a:t>Draw a shape for me</a:t>
                      </a:r>
                      <a:endParaRPr sz="900"/>
                    </a:p>
                    <a:p>
                      <a:pPr marL="0" lvl="0" indent="0" algn="l" rtl="0">
                        <a:spcBef>
                          <a:spcPts val="0"/>
                        </a:spcBef>
                        <a:spcAft>
                          <a:spcPts val="0"/>
                        </a:spcAft>
                        <a:buClr>
                          <a:schemeClr val="dk1"/>
                        </a:buClr>
                        <a:buSzPts val="1100"/>
                        <a:buFont typeface="Arial"/>
                        <a:buNone/>
                      </a:pPr>
                      <a:r>
                        <a:rPr lang="en" sz="900"/>
                        <a:t>WKSHT: Let’s Make a Square! Trace and use the shape to make a picture.</a:t>
                      </a:r>
                      <a:endParaRPr sz="900"/>
                    </a:p>
                    <a:p>
                      <a:pPr marL="0" lvl="0" indent="0" algn="l" rtl="0">
                        <a:spcBef>
                          <a:spcPts val="0"/>
                        </a:spcBef>
                        <a:spcAft>
                          <a:spcPts val="0"/>
                        </a:spcAft>
                        <a:buClr>
                          <a:schemeClr val="dk1"/>
                        </a:buClr>
                        <a:buSzPts val="1100"/>
                        <a:buFont typeface="Arial"/>
                        <a:buNone/>
                      </a:pPr>
                      <a:endParaRPr sz="9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72759">
                <a:tc>
                  <a:txBody>
                    <a:bodyPr/>
                    <a:lstStyle/>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r>
                        <a:rPr lang="en" sz="1100">
                          <a:latin typeface="Century Gothic"/>
                          <a:ea typeface="Century Gothic"/>
                          <a:cs typeface="Century Gothic"/>
                          <a:sym typeface="Century Gothic"/>
                        </a:rPr>
                        <a:t>Math</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900"/>
                        <a:t>Counting and number recognition 0 to ten</a:t>
                      </a:r>
                      <a:endParaRPr sz="900"/>
                    </a:p>
                    <a:p>
                      <a:pPr marL="0" lvl="0" indent="0" algn="l" rtl="0">
                        <a:spcBef>
                          <a:spcPts val="0"/>
                        </a:spcBef>
                        <a:spcAft>
                          <a:spcPts val="0"/>
                        </a:spcAft>
                        <a:buNone/>
                      </a:pPr>
                      <a:r>
                        <a:rPr lang="en" sz="900"/>
                        <a:t>Cards and Counter worksheet</a:t>
                      </a:r>
                      <a:endParaRPr sz="900"/>
                    </a:p>
                    <a:p>
                      <a:pPr marL="0" lvl="0" indent="0" algn="l" rtl="0">
                        <a:spcBef>
                          <a:spcPts val="0"/>
                        </a:spcBef>
                        <a:spcAft>
                          <a:spcPts val="0"/>
                        </a:spcAft>
                        <a:buNone/>
                      </a:pPr>
                      <a:endParaRPr sz="900"/>
                    </a:p>
                    <a:p>
                      <a:pPr marL="0" lvl="0" indent="0" algn="l" rtl="0">
                        <a:spcBef>
                          <a:spcPts val="0"/>
                        </a:spcBef>
                        <a:spcAft>
                          <a:spcPts val="0"/>
                        </a:spcAft>
                        <a:buNone/>
                      </a:pPr>
                      <a:r>
                        <a:rPr lang="en" sz="900"/>
                        <a:t>Play Garbage (If you have a pack of playing cards)</a:t>
                      </a:r>
                      <a:endParaRPr sz="9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900"/>
                        <a:t>Counting and number recognition 0 to ten</a:t>
                      </a:r>
                      <a:endParaRPr sz="900"/>
                    </a:p>
                    <a:p>
                      <a:pPr marL="0" lvl="0" indent="0" algn="l" rtl="0">
                        <a:spcBef>
                          <a:spcPts val="0"/>
                        </a:spcBef>
                        <a:spcAft>
                          <a:spcPts val="0"/>
                        </a:spcAft>
                        <a:buClr>
                          <a:schemeClr val="dk1"/>
                        </a:buClr>
                        <a:buSzPts val="1100"/>
                        <a:buFont typeface="Arial"/>
                        <a:buNone/>
                      </a:pPr>
                      <a:r>
                        <a:rPr lang="en" sz="900"/>
                        <a:t>Bead stair  worksheet</a:t>
                      </a:r>
                      <a:endParaRPr sz="9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972759">
                <a:tc>
                  <a:txBody>
                    <a:bodyPr/>
                    <a:lstStyle/>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r>
                        <a:rPr lang="en" sz="1100">
                          <a:latin typeface="Century Gothic"/>
                          <a:ea typeface="Century Gothic"/>
                          <a:cs typeface="Century Gothic"/>
                          <a:sym typeface="Century Gothic"/>
                        </a:rPr>
                        <a:t>Science</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 sz="700">
                          <a:latin typeface="Century Gothic"/>
                          <a:ea typeface="Century Gothic"/>
                          <a:cs typeface="Century Gothic"/>
                          <a:sym typeface="Century Gothic"/>
                        </a:rPr>
                        <a:t>Spring weather</a:t>
                      </a:r>
                      <a:endParaRPr sz="700">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r>
                        <a:rPr lang="en" sz="700">
                          <a:latin typeface="Century Gothic"/>
                          <a:ea typeface="Century Gothic"/>
                          <a:cs typeface="Century Gothic"/>
                          <a:sym typeface="Century Gothic"/>
                        </a:rPr>
                        <a:t>“The Science of Spring” by SciShow Kids</a:t>
                      </a:r>
                      <a:endParaRPr sz="700">
                        <a:latin typeface="Century Gothic"/>
                        <a:ea typeface="Century Gothic"/>
                        <a:cs typeface="Century Gothic"/>
                        <a:sym typeface="Century Gothic"/>
                      </a:endParaRPr>
                    </a:p>
                    <a:p>
                      <a:pPr marL="0" marR="0" lvl="0" indent="0" algn="l" rtl="0">
                        <a:spcBef>
                          <a:spcPts val="0"/>
                        </a:spcBef>
                        <a:spcAft>
                          <a:spcPts val="0"/>
                        </a:spcAft>
                        <a:buNone/>
                      </a:pPr>
                      <a:r>
                        <a:rPr lang="en" sz="700" u="sng">
                          <a:solidFill>
                            <a:schemeClr val="hlink"/>
                          </a:solidFill>
                          <a:latin typeface="Century Gothic"/>
                          <a:ea typeface="Century Gothic"/>
                          <a:cs typeface="Century Gothic"/>
                          <a:sym typeface="Century Gothic"/>
                          <a:hlinkClick r:id="rId12"/>
                        </a:rPr>
                        <a:t>https://youtu.be/qaZ2CICGuL8</a:t>
                      </a:r>
                      <a:endParaRPr sz="700">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r>
                        <a:rPr lang="en" sz="700">
                          <a:latin typeface="Century Gothic"/>
                          <a:ea typeface="Century Gothic"/>
                          <a:cs typeface="Century Gothic"/>
                          <a:sym typeface="Century Gothic"/>
                        </a:rPr>
                        <a:t>WKSHT: Signs of Spring</a:t>
                      </a:r>
                      <a:endParaRPr sz="7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7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972759">
                <a:tc>
                  <a:txBody>
                    <a:bodyPr/>
                    <a:lstStyle/>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r>
                        <a:rPr lang="en" sz="1100">
                          <a:latin typeface="Century Gothic"/>
                          <a:ea typeface="Century Gothic"/>
                          <a:cs typeface="Century Gothic"/>
                          <a:sym typeface="Century Gothic"/>
                        </a:rPr>
                        <a:t>Social Studies</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7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Clr>
                          <a:schemeClr val="dk1"/>
                        </a:buClr>
                        <a:buFont typeface="Arial"/>
                        <a:buNone/>
                      </a:pPr>
                      <a:r>
                        <a:rPr lang="en" sz="700">
                          <a:latin typeface="Century Gothic"/>
                          <a:ea typeface="Century Gothic"/>
                          <a:cs typeface="Century Gothic"/>
                          <a:sym typeface="Century Gothic"/>
                        </a:rPr>
                        <a:t>Minnesota Introduction</a:t>
                      </a:r>
                      <a:endParaRPr sz="700">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r>
                        <a:rPr lang="en" sz="700">
                          <a:latin typeface="Century Gothic"/>
                          <a:ea typeface="Century Gothic"/>
                          <a:cs typeface="Century Gothic"/>
                          <a:sym typeface="Century Gothic"/>
                        </a:rPr>
                        <a:t>“Minnesota for Kids” by Homeschool Pop</a:t>
                      </a:r>
                      <a:endParaRPr sz="700">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r>
                        <a:rPr lang="en" sz="700" u="sng">
                          <a:solidFill>
                            <a:schemeClr val="hlink"/>
                          </a:solidFill>
                          <a:latin typeface="Century Gothic"/>
                          <a:ea typeface="Century Gothic"/>
                          <a:cs typeface="Century Gothic"/>
                          <a:sym typeface="Century Gothic"/>
                          <a:hlinkClick r:id="rId13"/>
                        </a:rPr>
                        <a:t>https://youtu.be/apAmzF5v2sc</a:t>
                      </a:r>
                      <a:endParaRPr sz="700">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endParaRPr sz="7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870697">
                <a:tc>
                  <a:txBody>
                    <a:bodyPr/>
                    <a:lstStyle/>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r>
                        <a:rPr lang="en" sz="1100">
                          <a:latin typeface="Century Gothic"/>
                          <a:ea typeface="Century Gothic"/>
                          <a:cs typeface="Century Gothic"/>
                          <a:sym typeface="Century Gothic"/>
                        </a:rPr>
                        <a:t>Outdoor</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gridSpan="2">
                  <a:txBody>
                    <a:bodyPr/>
                    <a:lstStyle/>
                    <a:p>
                      <a:pPr marL="0" lvl="0" indent="0" algn="ctr" rtl="0">
                        <a:spcBef>
                          <a:spcPts val="0"/>
                        </a:spcBef>
                        <a:spcAft>
                          <a:spcPts val="0"/>
                        </a:spcAft>
                        <a:buNone/>
                      </a:pPr>
                      <a:r>
                        <a:rPr lang="en" sz="700">
                          <a:solidFill>
                            <a:schemeClr val="dk1"/>
                          </a:solidFill>
                          <a:latin typeface="Century Gothic"/>
                          <a:ea typeface="Century Gothic"/>
                          <a:cs typeface="Century Gothic"/>
                          <a:sym typeface="Century Gothic"/>
                        </a:rPr>
                        <a:t>What weather/ changes do you notice?</a:t>
                      </a:r>
                      <a:endParaRPr sz="700">
                        <a:solidFill>
                          <a:schemeClr val="dk1"/>
                        </a:solidFill>
                        <a:latin typeface="Century Gothic"/>
                        <a:ea typeface="Century Gothic"/>
                        <a:cs typeface="Century Gothic"/>
                        <a:sym typeface="Century Gothic"/>
                      </a:endParaRPr>
                    </a:p>
                    <a:p>
                      <a:pPr marL="0" lvl="0" indent="0" algn="l" rtl="0">
                        <a:spcBef>
                          <a:spcPts val="0"/>
                        </a:spcBef>
                        <a:spcAft>
                          <a:spcPts val="0"/>
                        </a:spcAft>
                        <a:buNone/>
                      </a:pPr>
                      <a:r>
                        <a:rPr lang="en" sz="700">
                          <a:latin typeface="Century Gothic"/>
                          <a:ea typeface="Century Gothic"/>
                          <a:cs typeface="Century Gothic"/>
                          <a:sym typeface="Century Gothic"/>
                        </a:rPr>
                        <a:t>“The Listening Walk” The Redway School</a:t>
                      </a:r>
                      <a:endParaRPr sz="700">
                        <a:latin typeface="Century Gothic"/>
                        <a:ea typeface="Century Gothic"/>
                        <a:cs typeface="Century Gothic"/>
                        <a:sym typeface="Century Gothic"/>
                      </a:endParaRPr>
                    </a:p>
                    <a:p>
                      <a:pPr marL="0" lvl="0" indent="0" algn="l" rtl="0">
                        <a:spcBef>
                          <a:spcPts val="0"/>
                        </a:spcBef>
                        <a:spcAft>
                          <a:spcPts val="0"/>
                        </a:spcAft>
                        <a:buNone/>
                      </a:pPr>
                      <a:r>
                        <a:rPr lang="en" sz="700" u="sng">
                          <a:solidFill>
                            <a:schemeClr val="hlink"/>
                          </a:solidFill>
                          <a:latin typeface="Century Gothic"/>
                          <a:ea typeface="Century Gothic"/>
                          <a:cs typeface="Century Gothic"/>
                          <a:sym typeface="Century Gothic"/>
                          <a:hlinkClick r:id="rId14"/>
                        </a:rPr>
                        <a:t>https://youtu.be/uCs66HaouFU</a:t>
                      </a:r>
                      <a:endParaRPr sz="700">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7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extLst>
                  <a:ext uri="{0D108BD9-81ED-4DB2-BD59-A6C34878D82A}">
                    <a16:rowId xmlns:a16="http://schemas.microsoft.com/office/drawing/2014/main" val="10006"/>
                  </a:ext>
                </a:extLst>
              </a:tr>
              <a:tr h="972759">
                <a:tc>
                  <a:txBody>
                    <a:bodyPr/>
                    <a:lstStyle/>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endParaRPr sz="1100">
                        <a:latin typeface="Century Gothic"/>
                        <a:ea typeface="Century Gothic"/>
                        <a:cs typeface="Century Gothic"/>
                        <a:sym typeface="Century Gothic"/>
                      </a:endParaRPr>
                    </a:p>
                    <a:p>
                      <a:pPr marL="0" marR="0" lvl="0" indent="0" algn="ctr" rtl="0">
                        <a:spcBef>
                          <a:spcPts val="0"/>
                        </a:spcBef>
                        <a:spcAft>
                          <a:spcPts val="0"/>
                        </a:spcAft>
                        <a:buNone/>
                      </a:pPr>
                      <a:r>
                        <a:rPr lang="en" sz="1100">
                          <a:solidFill>
                            <a:srgbClr val="FFFFFF"/>
                          </a:solidFill>
                          <a:latin typeface="Century Gothic"/>
                          <a:ea typeface="Century Gothic"/>
                          <a:cs typeface="Century Gothic"/>
                          <a:sym typeface="Century Gothic"/>
                        </a:rPr>
                        <a:t>Journal/writing</a:t>
                      </a:r>
                      <a:endParaRPr sz="1100">
                        <a:solidFill>
                          <a:srgbClr val="FFFFFF"/>
                        </a:solidFill>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t>Free Write</a:t>
                      </a:r>
                      <a:endParaRPr sz="1200"/>
                    </a:p>
                    <a:p>
                      <a:pPr marL="0" lvl="0" indent="0" algn="l" rtl="0">
                        <a:spcBef>
                          <a:spcPts val="0"/>
                        </a:spcBef>
                        <a:spcAft>
                          <a:spcPts val="0"/>
                        </a:spcAft>
                        <a:buNone/>
                      </a:pPr>
                      <a:r>
                        <a:rPr lang="en" sz="1200"/>
                        <a:t>Date the journal</a:t>
                      </a:r>
                      <a:endParaRPr sz="1200"/>
                    </a:p>
                    <a:p>
                      <a:pPr marL="0" lvl="0" indent="0" algn="l" rtl="0">
                        <a:spcBef>
                          <a:spcPts val="0"/>
                        </a:spcBef>
                        <a:spcAft>
                          <a:spcPts val="0"/>
                        </a:spcAft>
                        <a:buNone/>
                      </a:pPr>
                      <a:r>
                        <a:rPr lang="en" sz="1200"/>
                        <a:t>Math Dobbing Worksheet (5)</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200"/>
                        <a:t>Free Write</a:t>
                      </a:r>
                      <a:endParaRPr sz="1200"/>
                    </a:p>
                    <a:p>
                      <a:pPr marL="0" lvl="0" indent="0" algn="l" rtl="0">
                        <a:spcBef>
                          <a:spcPts val="0"/>
                        </a:spcBef>
                        <a:spcAft>
                          <a:spcPts val="0"/>
                        </a:spcAft>
                        <a:buClr>
                          <a:schemeClr val="dk1"/>
                        </a:buClr>
                        <a:buSzPts val="1100"/>
                        <a:buFont typeface="Arial"/>
                        <a:buNone/>
                      </a:pPr>
                      <a:r>
                        <a:rPr lang="en" sz="1200"/>
                        <a:t>Date the journal</a:t>
                      </a:r>
                      <a:endParaRPr sz="1200"/>
                    </a:p>
                    <a:p>
                      <a:pPr marL="0" lvl="0" indent="0" algn="l" rtl="0">
                        <a:spcBef>
                          <a:spcPts val="0"/>
                        </a:spcBef>
                        <a:spcAft>
                          <a:spcPts val="0"/>
                        </a:spcAft>
                        <a:buClr>
                          <a:schemeClr val="dk1"/>
                        </a:buClr>
                        <a:buSzPts val="1100"/>
                        <a:buFont typeface="Arial"/>
                        <a:buNone/>
                      </a:pPr>
                      <a:r>
                        <a:rPr lang="en" sz="1200"/>
                        <a:t>Math Journal</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1037186">
                <a:tc>
                  <a:txBody>
                    <a:bodyPr/>
                    <a:lstStyle/>
                    <a:p>
                      <a:pPr marL="0" marR="0" lvl="0" indent="0" algn="ctr" rtl="0">
                        <a:spcBef>
                          <a:spcPts val="0"/>
                        </a:spcBef>
                        <a:spcAft>
                          <a:spcPts val="0"/>
                        </a:spcAft>
                        <a:buNone/>
                      </a:pPr>
                      <a:endParaRPr sz="1100">
                        <a:solidFill>
                          <a:srgbClr val="FFFFFF"/>
                        </a:solidFill>
                        <a:latin typeface="Century Gothic"/>
                        <a:ea typeface="Century Gothic"/>
                        <a:cs typeface="Century Gothic"/>
                        <a:sym typeface="Century Gothic"/>
                      </a:endParaRPr>
                    </a:p>
                    <a:p>
                      <a:pPr marL="0" marR="0" lvl="0" indent="0" algn="ctr" rtl="0">
                        <a:spcBef>
                          <a:spcPts val="0"/>
                        </a:spcBef>
                        <a:spcAft>
                          <a:spcPts val="0"/>
                        </a:spcAft>
                        <a:buNone/>
                      </a:pPr>
                      <a:endParaRPr sz="1100">
                        <a:solidFill>
                          <a:srgbClr val="FFFFFF"/>
                        </a:solidFill>
                        <a:latin typeface="Century Gothic"/>
                        <a:ea typeface="Century Gothic"/>
                        <a:cs typeface="Century Gothic"/>
                        <a:sym typeface="Century Gothic"/>
                      </a:endParaRPr>
                    </a:p>
                    <a:p>
                      <a:pPr marL="0" lvl="0" indent="0" algn="ctr" rtl="0">
                        <a:spcBef>
                          <a:spcPts val="0"/>
                        </a:spcBef>
                        <a:spcAft>
                          <a:spcPts val="0"/>
                        </a:spcAft>
                        <a:buClr>
                          <a:schemeClr val="dk1"/>
                        </a:buClr>
                        <a:buFont typeface="Arial"/>
                        <a:buNone/>
                      </a:pPr>
                      <a:r>
                        <a:rPr lang="en" sz="1100">
                          <a:solidFill>
                            <a:schemeClr val="lt1"/>
                          </a:solidFill>
                          <a:latin typeface="Century Gothic"/>
                          <a:ea typeface="Century Gothic"/>
                          <a:cs typeface="Century Gothic"/>
                          <a:sym typeface="Century Gothic"/>
                        </a:rPr>
                        <a:t>Morning meeting</a:t>
                      </a:r>
                      <a:endParaRPr sz="1100">
                        <a:solidFill>
                          <a:srgbClr val="FFFFFF"/>
                        </a:solidFill>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100">
                          <a:latin typeface="Century Gothic"/>
                          <a:ea typeface="Century Gothic"/>
                          <a:cs typeface="Century Gothic"/>
                          <a:sym typeface="Century Gothic"/>
                        </a:rPr>
                        <a:t>Coronavirus </a:t>
                      </a:r>
                      <a:endParaRPr sz="1100">
                        <a:latin typeface="Century Gothic"/>
                        <a:ea typeface="Century Gothic"/>
                        <a:cs typeface="Century Gothic"/>
                        <a:sym typeface="Century Gothic"/>
                      </a:endParaRPr>
                    </a:p>
                    <a:p>
                      <a:pPr marL="457200" lvl="0" indent="-304800" algn="l" rtl="0">
                        <a:spcBef>
                          <a:spcPts val="0"/>
                        </a:spcBef>
                        <a:spcAft>
                          <a:spcPts val="0"/>
                        </a:spcAft>
                        <a:buClr>
                          <a:schemeClr val="dk1"/>
                        </a:buClr>
                        <a:buSzPts val="1200"/>
                        <a:buFont typeface="Century Gothic"/>
                        <a:buChar char="●"/>
                      </a:pPr>
                      <a:r>
                        <a:rPr lang="en" sz="1100">
                          <a:latin typeface="Century Gothic"/>
                          <a:ea typeface="Century Gothic"/>
                          <a:cs typeface="Century Gothic"/>
                          <a:sym typeface="Century Gothic"/>
                        </a:rPr>
                        <a:t>Germ experiment</a:t>
                      </a:r>
                      <a:endParaRPr sz="1100">
                        <a:latin typeface="Century Gothic"/>
                        <a:ea typeface="Century Gothic"/>
                        <a:cs typeface="Century Gothic"/>
                        <a:sym typeface="Century Gothic"/>
                      </a:endParaRPr>
                    </a:p>
                    <a:p>
                      <a:pPr marL="457200" lvl="0" indent="-304800" algn="l" rtl="0">
                        <a:spcBef>
                          <a:spcPts val="0"/>
                        </a:spcBef>
                        <a:spcAft>
                          <a:spcPts val="0"/>
                        </a:spcAft>
                        <a:buClr>
                          <a:schemeClr val="dk1"/>
                        </a:buClr>
                        <a:buSzPts val="1200"/>
                        <a:buFont typeface="Century Gothic"/>
                        <a:buChar char="●"/>
                      </a:pPr>
                      <a:r>
                        <a:rPr lang="en" sz="1100">
                          <a:latin typeface="Century Gothic"/>
                          <a:ea typeface="Century Gothic"/>
                          <a:cs typeface="Century Gothic"/>
                          <a:sym typeface="Century Gothic"/>
                        </a:rPr>
                        <a:t>Social Story</a:t>
                      </a:r>
                      <a:endParaRPr sz="1100">
                        <a:latin typeface="Century Gothic"/>
                        <a:ea typeface="Century Gothic"/>
                        <a:cs typeface="Century Gothic"/>
                        <a:sym typeface="Century Gothic"/>
                      </a:endParaRPr>
                    </a:p>
                    <a:p>
                      <a:pPr marL="0" lvl="0" indent="0" algn="l" rtl="0">
                        <a:lnSpc>
                          <a:spcPct val="115000"/>
                        </a:lnSpc>
                        <a:spcBef>
                          <a:spcPts val="1200"/>
                        </a:spcBef>
                        <a:spcAft>
                          <a:spcPts val="1200"/>
                        </a:spcAft>
                        <a:buSzPts val="1100"/>
                        <a:buNone/>
                      </a:pPr>
                      <a:r>
                        <a:rPr lang="en" sz="1000" u="sng">
                          <a:solidFill>
                            <a:schemeClr val="hlink"/>
                          </a:solidFill>
                          <a:latin typeface="Arial"/>
                          <a:ea typeface="Arial"/>
                          <a:cs typeface="Arial"/>
                          <a:sym typeface="Arial"/>
                          <a:hlinkClick r:id="rId15"/>
                        </a:rPr>
                        <a:t>https://pbskids.org/video/daniel-tigers-neighborhood/2365151335</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Clr>
                          <a:schemeClr val="dk1"/>
                        </a:buClr>
                        <a:buFont typeface="Arial"/>
                        <a:buNone/>
                      </a:pPr>
                      <a:r>
                        <a:rPr lang="en" sz="1100">
                          <a:latin typeface="Century Gothic"/>
                          <a:ea typeface="Century Gothic"/>
                          <a:cs typeface="Century Gothic"/>
                          <a:sym typeface="Century Gothic"/>
                        </a:rPr>
                        <a:t>Coronavirus </a:t>
                      </a:r>
                      <a:endParaRPr sz="1100">
                        <a:latin typeface="Century Gothic"/>
                        <a:ea typeface="Century Gothic"/>
                        <a:cs typeface="Century Gothic"/>
                        <a:sym typeface="Century Gothic"/>
                      </a:endParaRPr>
                    </a:p>
                    <a:p>
                      <a:pPr marL="457200" lvl="0" indent="-304800" algn="l" rtl="0">
                        <a:spcBef>
                          <a:spcPts val="0"/>
                        </a:spcBef>
                        <a:spcAft>
                          <a:spcPts val="0"/>
                        </a:spcAft>
                        <a:buClr>
                          <a:schemeClr val="dk1"/>
                        </a:buClr>
                        <a:buSzPts val="1200"/>
                        <a:buFont typeface="Century Gothic"/>
                        <a:buChar char="●"/>
                      </a:pPr>
                      <a:r>
                        <a:rPr lang="en" sz="1100">
                          <a:latin typeface="Century Gothic"/>
                          <a:ea typeface="Century Gothic"/>
                          <a:cs typeface="Century Gothic"/>
                          <a:sym typeface="Century Gothic"/>
                        </a:rPr>
                        <a:t>Social Story</a:t>
                      </a:r>
                      <a:endParaRPr sz="1100">
                        <a:latin typeface="Century Gothic"/>
                        <a:ea typeface="Century Gothic"/>
                        <a:cs typeface="Century Gothic"/>
                        <a:sym typeface="Century Gothic"/>
                      </a:endParaRPr>
                    </a:p>
                    <a:p>
                      <a:pPr marL="457200" lvl="0" indent="-304800" algn="l" rtl="0">
                        <a:spcBef>
                          <a:spcPts val="0"/>
                        </a:spcBef>
                        <a:spcAft>
                          <a:spcPts val="0"/>
                        </a:spcAft>
                        <a:buClr>
                          <a:schemeClr val="dk1"/>
                        </a:buClr>
                        <a:buSzPts val="1200"/>
                        <a:buFont typeface="Century Gothic"/>
                        <a:buChar char="●"/>
                      </a:pPr>
                      <a:r>
                        <a:rPr lang="en" sz="1100">
                          <a:latin typeface="Century Gothic"/>
                          <a:ea typeface="Century Gothic"/>
                          <a:cs typeface="Century Gothic"/>
                          <a:sym typeface="Century Gothic"/>
                        </a:rPr>
                        <a:t>Mini-book</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03" name="Google Shape;103;p14"/>
          <p:cNvSpPr txBox="1"/>
          <p:nvPr/>
        </p:nvSpPr>
        <p:spPr>
          <a:xfrm>
            <a:off x="1" y="10309566"/>
            <a:ext cx="6858559" cy="226744"/>
          </a:xfrm>
          <a:prstGeom prst="rect">
            <a:avLst/>
          </a:prstGeom>
          <a:noFill/>
          <a:ln>
            <a:noFill/>
          </a:ln>
        </p:spPr>
        <p:txBody>
          <a:bodyPr spcFirstLastPara="1" wrap="square" lIns="81636" tIns="40807" rIns="81636" bIns="40807" anchor="t" anchorCtr="0">
            <a:noAutofit/>
          </a:bodyPr>
          <a:lstStyle/>
          <a:p>
            <a:pPr algn="ctr"/>
            <a:r>
              <a:rPr lang="en" sz="982">
                <a:solidFill>
                  <a:srgbClr val="7F7F7F"/>
                </a:solidFill>
                <a:latin typeface="Century Gothic"/>
                <a:ea typeface="Century Gothic"/>
                <a:cs typeface="Century Gothic"/>
                <a:sym typeface="Century Gothic"/>
              </a:rPr>
              <a:t>© Copyright 2012 A Modern Teacher, LLC :: www.amodernteacher.com</a:t>
            </a:r>
            <a:endParaRPr sz="982">
              <a:solidFill>
                <a:srgbClr val="7F7F7F"/>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8" name="Google Shape;108;p15" descr="Lime1.png"/>
          <p:cNvPicPr preferRelativeResize="0"/>
          <p:nvPr/>
        </p:nvPicPr>
        <p:blipFill rotWithShape="1">
          <a:blip r:embed="rId3">
            <a:alphaModFix/>
          </a:blip>
          <a:srcRect/>
          <a:stretch/>
        </p:blipFill>
        <p:spPr>
          <a:xfrm>
            <a:off x="4748600" y="1990890"/>
            <a:ext cx="1676156" cy="488053"/>
          </a:xfrm>
          <a:prstGeom prst="rect">
            <a:avLst/>
          </a:prstGeom>
          <a:noFill/>
          <a:ln>
            <a:noFill/>
          </a:ln>
        </p:spPr>
      </p:pic>
      <p:pic>
        <p:nvPicPr>
          <p:cNvPr id="109" name="Google Shape;109;p15" descr="Lime1.png"/>
          <p:cNvPicPr preferRelativeResize="0"/>
          <p:nvPr/>
        </p:nvPicPr>
        <p:blipFill rotWithShape="1">
          <a:blip r:embed="rId3">
            <a:alphaModFix/>
          </a:blip>
          <a:srcRect/>
          <a:stretch/>
        </p:blipFill>
        <p:spPr>
          <a:xfrm>
            <a:off x="2731483" y="1990890"/>
            <a:ext cx="1676156" cy="488053"/>
          </a:xfrm>
          <a:prstGeom prst="rect">
            <a:avLst/>
          </a:prstGeom>
          <a:noFill/>
          <a:ln>
            <a:noFill/>
          </a:ln>
        </p:spPr>
      </p:pic>
      <p:pic>
        <p:nvPicPr>
          <p:cNvPr id="110" name="Google Shape;110;p15" descr="Lime1.png"/>
          <p:cNvPicPr preferRelativeResize="0"/>
          <p:nvPr/>
        </p:nvPicPr>
        <p:blipFill rotWithShape="1">
          <a:blip r:embed="rId3">
            <a:alphaModFix/>
          </a:blip>
          <a:srcRect/>
          <a:stretch/>
        </p:blipFill>
        <p:spPr>
          <a:xfrm>
            <a:off x="751294" y="1990890"/>
            <a:ext cx="1676156" cy="488053"/>
          </a:xfrm>
          <a:prstGeom prst="rect">
            <a:avLst/>
          </a:prstGeom>
          <a:noFill/>
          <a:ln>
            <a:noFill/>
          </a:ln>
        </p:spPr>
      </p:pic>
      <p:sp>
        <p:nvSpPr>
          <p:cNvPr id="111" name="Google Shape;111;p15"/>
          <p:cNvSpPr txBox="1"/>
          <p:nvPr/>
        </p:nvSpPr>
        <p:spPr>
          <a:xfrm>
            <a:off x="1" y="10309566"/>
            <a:ext cx="6858559" cy="226744"/>
          </a:xfrm>
          <a:prstGeom prst="rect">
            <a:avLst/>
          </a:prstGeom>
          <a:noFill/>
          <a:ln>
            <a:noFill/>
          </a:ln>
        </p:spPr>
        <p:txBody>
          <a:bodyPr spcFirstLastPara="1" wrap="square" lIns="81636" tIns="40807" rIns="81636" bIns="40807" anchor="t" anchorCtr="0">
            <a:noAutofit/>
          </a:bodyPr>
          <a:lstStyle/>
          <a:p>
            <a:pPr algn="ctr"/>
            <a:r>
              <a:rPr lang="en" sz="982">
                <a:solidFill>
                  <a:srgbClr val="7F7F7F"/>
                </a:solidFill>
                <a:latin typeface="Century Gothic"/>
                <a:ea typeface="Century Gothic"/>
                <a:cs typeface="Century Gothic"/>
                <a:sym typeface="Century Gothic"/>
              </a:rPr>
              <a:t>© Copyright 2012 A Modern Teacher, LLC :: www.amodernteacher.com</a:t>
            </a:r>
            <a:endParaRPr sz="982">
              <a:solidFill>
                <a:srgbClr val="7F7F7F"/>
              </a:solidFill>
              <a:latin typeface="Century Gothic"/>
              <a:ea typeface="Century Gothic"/>
              <a:cs typeface="Century Gothic"/>
              <a:sym typeface="Century Gothic"/>
            </a:endParaRPr>
          </a:p>
        </p:txBody>
      </p:sp>
      <p:graphicFrame>
        <p:nvGraphicFramePr>
          <p:cNvPr id="112" name="Google Shape;112;p15"/>
          <p:cNvGraphicFramePr/>
          <p:nvPr/>
        </p:nvGraphicFramePr>
        <p:xfrm>
          <a:off x="536800" y="1914250"/>
          <a:ext cx="6015118" cy="8789664"/>
        </p:xfrm>
        <a:graphic>
          <a:graphicData uri="http://schemas.openxmlformats.org/drawingml/2006/table">
            <a:tbl>
              <a:tblPr firstRow="1" bandRow="1">
                <a:noFill/>
              </a:tblPr>
              <a:tblGrid>
                <a:gridCol w="1981682">
                  <a:extLst>
                    <a:ext uri="{9D8B030D-6E8A-4147-A177-3AD203B41FA5}">
                      <a16:colId xmlns:a16="http://schemas.microsoft.com/office/drawing/2014/main" val="20000"/>
                    </a:ext>
                  </a:extLst>
                </a:gridCol>
                <a:gridCol w="2095530">
                  <a:extLst>
                    <a:ext uri="{9D8B030D-6E8A-4147-A177-3AD203B41FA5}">
                      <a16:colId xmlns:a16="http://schemas.microsoft.com/office/drawing/2014/main" val="20001"/>
                    </a:ext>
                  </a:extLst>
                </a:gridCol>
                <a:gridCol w="1937906">
                  <a:extLst>
                    <a:ext uri="{9D8B030D-6E8A-4147-A177-3AD203B41FA5}">
                      <a16:colId xmlns:a16="http://schemas.microsoft.com/office/drawing/2014/main" val="20002"/>
                    </a:ext>
                  </a:extLst>
                </a:gridCol>
              </a:tblGrid>
              <a:tr h="623110">
                <a:tc>
                  <a:txBody>
                    <a:bodyPr/>
                    <a:lstStyle/>
                    <a:p>
                      <a:pPr marL="0" marR="0" lvl="0" indent="0" algn="ctr" rtl="0">
                        <a:spcBef>
                          <a:spcPts val="0"/>
                        </a:spcBef>
                        <a:spcAft>
                          <a:spcPts val="0"/>
                        </a:spcAft>
                        <a:buNone/>
                      </a:pPr>
                      <a:r>
                        <a:rPr lang="en" sz="3200">
                          <a:latin typeface="Century Gothic"/>
                          <a:ea typeface="Century Gothic"/>
                          <a:cs typeface="Century Gothic"/>
                          <a:sym typeface="Century Gothic"/>
                        </a:rPr>
                        <a:t>WED</a:t>
                      </a:r>
                      <a:endParaRPr sz="13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3200">
                          <a:latin typeface="Century Gothic"/>
                          <a:ea typeface="Century Gothic"/>
                          <a:cs typeface="Century Gothic"/>
                          <a:sym typeface="Century Gothic"/>
                        </a:rPr>
                        <a:t>THU</a:t>
                      </a:r>
                      <a:endParaRPr sz="32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ctr" rtl="0">
                        <a:spcBef>
                          <a:spcPts val="0"/>
                        </a:spcBef>
                        <a:spcAft>
                          <a:spcPts val="0"/>
                        </a:spcAft>
                        <a:buNone/>
                      </a:pPr>
                      <a:r>
                        <a:rPr lang="en" sz="2700">
                          <a:latin typeface="Century Gothic"/>
                          <a:ea typeface="Century Gothic"/>
                          <a:cs typeface="Century Gothic"/>
                          <a:sym typeface="Century Gothic"/>
                        </a:rPr>
                        <a:t>Resources</a:t>
                      </a:r>
                      <a:endParaRPr sz="27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1619393">
                <a:tc>
                  <a:txBody>
                    <a:bodyPr/>
                    <a:lstStyle/>
                    <a:p>
                      <a:pPr marL="0" lvl="0" indent="0" algn="l" rtl="0">
                        <a:spcBef>
                          <a:spcPts val="0"/>
                        </a:spcBef>
                        <a:spcAft>
                          <a:spcPts val="0"/>
                        </a:spcAft>
                        <a:buClr>
                          <a:schemeClr val="dk1"/>
                        </a:buClr>
                        <a:buSzPts val="1100"/>
                        <a:buFont typeface="Arial"/>
                        <a:buNone/>
                      </a:pPr>
                      <a:r>
                        <a:rPr lang="en" sz="1200"/>
                        <a:t>Read Aloud: Spring</a:t>
                      </a:r>
                      <a:endParaRPr sz="1200"/>
                    </a:p>
                    <a:p>
                      <a:pPr marL="0" lvl="0" indent="0" algn="l" rtl="0">
                        <a:spcBef>
                          <a:spcPts val="0"/>
                        </a:spcBef>
                        <a:spcAft>
                          <a:spcPts val="0"/>
                        </a:spcAft>
                        <a:buClr>
                          <a:schemeClr val="dk1"/>
                        </a:buClr>
                        <a:buSzPts val="1100"/>
                        <a:buFont typeface="Arial"/>
                        <a:buNone/>
                      </a:pPr>
                      <a:r>
                        <a:rPr lang="en" sz="1200"/>
                        <a:t>Letter sounds and recognition (at their level)</a:t>
                      </a:r>
                      <a:r>
                        <a:rPr lang="en" sz="800"/>
                        <a:t>These are level based, might not be included in work packet</a:t>
                      </a:r>
                      <a:endParaRPr sz="1200"/>
                    </a:p>
                    <a:p>
                      <a:pPr marL="0" lvl="0" indent="0" algn="l" rtl="0">
                        <a:spcBef>
                          <a:spcPts val="0"/>
                        </a:spcBef>
                        <a:spcAft>
                          <a:spcPts val="0"/>
                        </a:spcAft>
                        <a:buClr>
                          <a:schemeClr val="dk1"/>
                        </a:buClr>
                        <a:buSzPts val="1100"/>
                        <a:buFont typeface="Arial"/>
                        <a:buNone/>
                      </a:pPr>
                      <a:r>
                        <a:rPr lang="en" sz="1200"/>
                        <a:t>WKSHT: Beginning Letter Sound </a:t>
                      </a:r>
                      <a:r>
                        <a:rPr lang="en" sz="1200" b="1"/>
                        <a:t>SAVE FOR NEXT WEEK</a:t>
                      </a:r>
                      <a:endParaRPr sz="1200" b="1"/>
                    </a:p>
                    <a:p>
                      <a:pPr marL="0" lvl="0" indent="0" algn="l" rtl="0">
                        <a:spcBef>
                          <a:spcPts val="0"/>
                        </a:spcBef>
                        <a:spcAft>
                          <a:spcPts val="0"/>
                        </a:spcAft>
                        <a:buClr>
                          <a:schemeClr val="dk1"/>
                        </a:buClr>
                        <a:buSzPts val="1100"/>
                        <a:buFont typeface="Arial"/>
                        <a:buNone/>
                      </a:pPr>
                      <a:r>
                        <a:rPr lang="en" sz="1200"/>
                        <a:t>Pink Series: Game Time &amp; Field Goal</a:t>
                      </a:r>
                      <a:endParaRPr sz="1200"/>
                    </a:p>
                    <a:p>
                      <a:pPr marL="0" lvl="0" indent="0" algn="l" rtl="0">
                        <a:spcBef>
                          <a:spcPts val="0"/>
                        </a:spcBef>
                        <a:spcAft>
                          <a:spcPts val="0"/>
                        </a:spcAft>
                        <a:buClr>
                          <a:schemeClr val="dk1"/>
                        </a:buClr>
                        <a:buSzPts val="1100"/>
                        <a:buFont typeface="Arial"/>
                        <a:buNone/>
                      </a:pP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Clr>
                          <a:schemeClr val="dk1"/>
                        </a:buClr>
                        <a:buSzPts val="1100"/>
                        <a:buFont typeface="Arial"/>
                        <a:buNone/>
                      </a:pPr>
                      <a:r>
                        <a:rPr lang="en" sz="1200"/>
                        <a:t>Read Aloud: A Year With Friends</a:t>
                      </a:r>
                      <a:endParaRPr sz="1200"/>
                    </a:p>
                    <a:p>
                      <a:pPr marL="0" lvl="0" indent="0" algn="l" rtl="0">
                        <a:spcBef>
                          <a:spcPts val="0"/>
                        </a:spcBef>
                        <a:spcAft>
                          <a:spcPts val="0"/>
                        </a:spcAft>
                        <a:buClr>
                          <a:schemeClr val="dk1"/>
                        </a:buClr>
                        <a:buSzPts val="1100"/>
                        <a:buFont typeface="Arial"/>
                        <a:buNone/>
                      </a:pPr>
                      <a:r>
                        <a:rPr lang="en" sz="1200"/>
                        <a:t>Letter sounds and recognition (at their level)</a:t>
                      </a:r>
                      <a:r>
                        <a:rPr lang="en" sz="800"/>
                        <a:t>These are level based, might not be included in work packet</a:t>
                      </a:r>
                      <a:endParaRPr sz="1200"/>
                    </a:p>
                    <a:p>
                      <a:pPr marL="0" lvl="0" indent="0" algn="l" rtl="0">
                        <a:spcBef>
                          <a:spcPts val="0"/>
                        </a:spcBef>
                        <a:spcAft>
                          <a:spcPts val="0"/>
                        </a:spcAft>
                        <a:buClr>
                          <a:schemeClr val="dk1"/>
                        </a:buClr>
                        <a:buSzPts val="1100"/>
                        <a:buFont typeface="Arial"/>
                        <a:buNone/>
                      </a:pPr>
                      <a:r>
                        <a:rPr lang="en" sz="1200"/>
                        <a:t>WKSHT: Highlight a Letter </a:t>
                      </a:r>
                      <a:r>
                        <a:rPr lang="en" sz="1200" b="1"/>
                        <a:t>SAVE FOR NEXT WEEK</a:t>
                      </a:r>
                      <a:endParaRPr sz="1200" b="1"/>
                    </a:p>
                    <a:p>
                      <a:pPr marL="0" lvl="0" indent="0" algn="l" rtl="0">
                        <a:spcBef>
                          <a:spcPts val="0"/>
                        </a:spcBef>
                        <a:spcAft>
                          <a:spcPts val="0"/>
                        </a:spcAft>
                        <a:buClr>
                          <a:schemeClr val="dk1"/>
                        </a:buClr>
                        <a:buSzPts val="1100"/>
                        <a:buFont typeface="Arial"/>
                        <a:buNone/>
                      </a:pPr>
                      <a:r>
                        <a:rPr lang="en" sz="1200"/>
                        <a:t>Pink Series: Is There a T?</a:t>
                      </a:r>
                      <a:endParaRPr sz="1200"/>
                    </a:p>
                    <a:p>
                      <a:pPr marL="0" lvl="0" indent="0" algn="l" rtl="0">
                        <a:spcBef>
                          <a:spcPts val="0"/>
                        </a:spcBef>
                        <a:spcAft>
                          <a:spcPts val="0"/>
                        </a:spcAft>
                        <a:buClr>
                          <a:schemeClr val="dk1"/>
                        </a:buClr>
                        <a:buSzPts val="1100"/>
                        <a:buFont typeface="Arial"/>
                        <a:buNone/>
                      </a:pP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rowSpan="8">
                  <a:txBody>
                    <a:bodyPr/>
                    <a:lstStyle/>
                    <a:p>
                      <a:pPr marL="0" lvl="0" indent="0" algn="l" rtl="0">
                        <a:spcBef>
                          <a:spcPts val="0"/>
                        </a:spcBef>
                        <a:spcAft>
                          <a:spcPts val="0"/>
                        </a:spcAft>
                        <a:buNone/>
                      </a:pPr>
                      <a:r>
                        <a:rPr lang="en" sz="1200"/>
                        <a:t>Extra:</a:t>
                      </a:r>
                      <a:endParaRPr sz="1200"/>
                    </a:p>
                    <a:p>
                      <a:pPr marL="0" lvl="0" indent="0" algn="l" rtl="0">
                        <a:spcBef>
                          <a:spcPts val="0"/>
                        </a:spcBef>
                        <a:spcAft>
                          <a:spcPts val="0"/>
                        </a:spcAft>
                        <a:buNone/>
                      </a:pPr>
                      <a:r>
                        <a:rPr lang="en" sz="1200"/>
                        <a:t>Letter Maze/Letter Book</a:t>
                      </a: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t>LETTER SOUNDS AND RECOGNITION: Please note that we will be sending out letter and worksheets every other week.  Please make sure you have your letter sheets.  Use any of the manipulatives or the sheet protector to help.</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72759">
                <a:tc>
                  <a:txBody>
                    <a:bodyPr/>
                    <a:lstStyle/>
                    <a:p>
                      <a:pPr marL="0" lvl="0" indent="0" algn="l" rtl="0">
                        <a:spcBef>
                          <a:spcPts val="0"/>
                        </a:spcBef>
                        <a:spcAft>
                          <a:spcPts val="0"/>
                        </a:spcAft>
                        <a:buNone/>
                      </a:pPr>
                      <a:r>
                        <a:rPr lang="en" sz="1200"/>
                        <a:t>Draw a shape for me</a:t>
                      </a:r>
                      <a:endParaRPr sz="1200"/>
                    </a:p>
                    <a:p>
                      <a:pPr marL="0" lvl="0" indent="0" algn="l" rtl="0">
                        <a:spcBef>
                          <a:spcPts val="0"/>
                        </a:spcBef>
                        <a:spcAft>
                          <a:spcPts val="0"/>
                        </a:spcAft>
                        <a:buNone/>
                      </a:pPr>
                      <a:r>
                        <a:rPr lang="en" sz="1200"/>
                        <a:t>WKSHT: Let’s Make a Rectangle! Trace and use the shape to make a picture.</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t>Draw a shape for me</a:t>
                      </a:r>
                      <a:endParaRPr sz="1200"/>
                    </a:p>
                    <a:p>
                      <a:pPr marL="0" lvl="0" indent="0" algn="l" rtl="0">
                        <a:spcBef>
                          <a:spcPts val="0"/>
                        </a:spcBef>
                        <a:spcAft>
                          <a:spcPts val="0"/>
                        </a:spcAft>
                        <a:buNone/>
                      </a:pPr>
                      <a:r>
                        <a:rPr lang="en" sz="1200"/>
                        <a:t>WKSHT: Let’s Make a Triangle!</a:t>
                      </a:r>
                      <a:endParaRPr sz="1200"/>
                    </a:p>
                    <a:p>
                      <a:pPr marL="0" lvl="0" indent="0" algn="l" rtl="0">
                        <a:spcBef>
                          <a:spcPts val="0"/>
                        </a:spcBef>
                        <a:spcAft>
                          <a:spcPts val="0"/>
                        </a:spcAft>
                        <a:buNone/>
                      </a:pPr>
                      <a:r>
                        <a:rPr lang="en" sz="1200"/>
                        <a:t>Trace and use the shape to make a picture!</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vMerge="1">
                  <a:txBody>
                    <a:bodyPr/>
                    <a:lstStyle/>
                    <a:p>
                      <a:endParaRPr lang="en-US"/>
                    </a:p>
                  </a:txBody>
                  <a:tcPr/>
                </a:tc>
                <a:extLst>
                  <a:ext uri="{0D108BD9-81ED-4DB2-BD59-A6C34878D82A}">
                    <a16:rowId xmlns:a16="http://schemas.microsoft.com/office/drawing/2014/main" val="10002"/>
                  </a:ext>
                </a:extLst>
              </a:tr>
              <a:tr h="972759">
                <a:tc>
                  <a:txBody>
                    <a:bodyPr/>
                    <a:lstStyle/>
                    <a:p>
                      <a:pPr marL="0" lvl="0" indent="0" algn="l" rtl="0">
                        <a:spcBef>
                          <a:spcPts val="0"/>
                        </a:spcBef>
                        <a:spcAft>
                          <a:spcPts val="0"/>
                        </a:spcAft>
                        <a:buNone/>
                      </a:pPr>
                      <a:r>
                        <a:rPr lang="en" sz="1200">
                          <a:solidFill>
                            <a:schemeClr val="dk1"/>
                          </a:solidFill>
                          <a:latin typeface="Calibri"/>
                          <a:ea typeface="Calibri"/>
                          <a:cs typeface="Calibri"/>
                          <a:sym typeface="Calibri"/>
                        </a:rPr>
                        <a:t>Counting and number recognition 0 to ten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t>Country Countin’/All-natural numbers worksheet</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chemeClr val="dk1"/>
                          </a:solidFill>
                          <a:latin typeface="Calibri"/>
                          <a:ea typeface="Calibri"/>
                          <a:cs typeface="Calibri"/>
                          <a:sym typeface="Calibri"/>
                        </a:rPr>
                        <a:t>Counting and number recognition 0 to ten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t>Superhero </a:t>
                      </a:r>
                      <a:endParaRPr sz="1200"/>
                    </a:p>
                    <a:p>
                      <a:pPr marL="0" lvl="0" indent="0" algn="l" rtl="0">
                        <a:spcBef>
                          <a:spcPts val="0"/>
                        </a:spcBef>
                        <a:spcAft>
                          <a:spcPts val="0"/>
                        </a:spcAft>
                        <a:buNone/>
                      </a:pPr>
                      <a:r>
                        <a:rPr lang="en" sz="1200"/>
                        <a:t>Numbers packet</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vMerge="1">
                  <a:txBody>
                    <a:bodyPr/>
                    <a:lstStyle/>
                    <a:p>
                      <a:endParaRPr lang="en-US"/>
                    </a:p>
                  </a:txBody>
                  <a:tcPr/>
                </a:tc>
                <a:extLst>
                  <a:ext uri="{0D108BD9-81ED-4DB2-BD59-A6C34878D82A}">
                    <a16:rowId xmlns:a16="http://schemas.microsoft.com/office/drawing/2014/main" val="10003"/>
                  </a:ext>
                </a:extLst>
              </a:tr>
              <a:tr h="979804">
                <a:tc>
                  <a:txBody>
                    <a:bodyPr/>
                    <a:lstStyle/>
                    <a:p>
                      <a:pPr marL="0" marR="0" lvl="0" indent="0" algn="ctr" rtl="0">
                        <a:spcBef>
                          <a:spcPts val="0"/>
                        </a:spcBef>
                        <a:spcAft>
                          <a:spcPts val="0"/>
                        </a:spcAft>
                        <a:buNone/>
                      </a:pPr>
                      <a:r>
                        <a:rPr lang="en" sz="1000">
                          <a:latin typeface="Century Gothic"/>
                          <a:ea typeface="Century Gothic"/>
                          <a:cs typeface="Century Gothic"/>
                          <a:sym typeface="Century Gothic"/>
                        </a:rPr>
                        <a:t>Parts of a Flower</a:t>
                      </a:r>
                      <a:endParaRPr sz="1000">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r>
                        <a:rPr lang="en" sz="1000">
                          <a:latin typeface="Century Gothic"/>
                          <a:ea typeface="Century Gothic"/>
                          <a:cs typeface="Century Gothic"/>
                          <a:sym typeface="Century Gothic"/>
                        </a:rPr>
                        <a:t>“Look Inside a Flower” by SciShow Kids</a:t>
                      </a:r>
                      <a:endParaRPr sz="1000">
                        <a:latin typeface="Century Gothic"/>
                        <a:ea typeface="Century Gothic"/>
                        <a:cs typeface="Century Gothic"/>
                        <a:sym typeface="Century Gothic"/>
                      </a:endParaRPr>
                    </a:p>
                    <a:p>
                      <a:pPr marL="0" lvl="0" indent="0" algn="l" rtl="0">
                        <a:spcBef>
                          <a:spcPts val="0"/>
                        </a:spcBef>
                        <a:spcAft>
                          <a:spcPts val="0"/>
                        </a:spcAft>
                        <a:buNone/>
                      </a:pPr>
                      <a:r>
                        <a:rPr lang="en" sz="1000" u="sng">
                          <a:solidFill>
                            <a:schemeClr val="hlink"/>
                          </a:solidFill>
                          <a:latin typeface="Century Gothic"/>
                          <a:ea typeface="Century Gothic"/>
                          <a:cs typeface="Century Gothic"/>
                          <a:sym typeface="Century Gothic"/>
                          <a:hlinkClick r:id="rId4"/>
                        </a:rPr>
                        <a:t>https://youtu.be/R9sn7HZM7uY</a:t>
                      </a:r>
                      <a:endParaRPr sz="1000">
                        <a:latin typeface="Century Gothic"/>
                        <a:ea typeface="Century Gothic"/>
                        <a:cs typeface="Century Gothic"/>
                        <a:sym typeface="Century Gothic"/>
                      </a:endParaRPr>
                    </a:p>
                    <a:p>
                      <a:pPr marL="0" lvl="0" indent="0" algn="l" rtl="0">
                        <a:spcBef>
                          <a:spcPts val="0"/>
                        </a:spcBef>
                        <a:spcAft>
                          <a:spcPts val="0"/>
                        </a:spcAft>
                        <a:buNone/>
                      </a:pPr>
                      <a:r>
                        <a:rPr lang="en" sz="1000">
                          <a:latin typeface="Century Gothic"/>
                          <a:ea typeface="Century Gothic"/>
                          <a:cs typeface="Century Gothic"/>
                          <a:sym typeface="Century Gothic"/>
                        </a:rPr>
                        <a:t>WKSHT: Flower Book</a:t>
                      </a:r>
                      <a:endParaRPr sz="10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endParaRPr sz="10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vMerge="1">
                  <a:txBody>
                    <a:bodyPr/>
                    <a:lstStyle/>
                    <a:p>
                      <a:endParaRPr lang="en-US"/>
                    </a:p>
                  </a:txBody>
                  <a:tcPr/>
                </a:tc>
                <a:extLst>
                  <a:ext uri="{0D108BD9-81ED-4DB2-BD59-A6C34878D82A}">
                    <a16:rowId xmlns:a16="http://schemas.microsoft.com/office/drawing/2014/main" val="10004"/>
                  </a:ext>
                </a:extLst>
              </a:tr>
              <a:tr h="972759">
                <a:tc>
                  <a:txBody>
                    <a:bodyPr/>
                    <a:lstStyle/>
                    <a:p>
                      <a:pPr marL="0" marR="0" lvl="0" indent="0" algn="ctr" rtl="0">
                        <a:spcBef>
                          <a:spcPts val="0"/>
                        </a:spcBef>
                        <a:spcAft>
                          <a:spcPts val="0"/>
                        </a:spcAft>
                        <a:buNone/>
                      </a:pPr>
                      <a:endParaRPr sz="1000">
                        <a:latin typeface="Century Gothic"/>
                        <a:ea typeface="Century Gothic"/>
                        <a:cs typeface="Century Gothic"/>
                        <a:sym typeface="Century Gothic"/>
                      </a:endParaRPr>
                    </a:p>
                    <a:p>
                      <a:pPr marL="0" marR="0" lvl="0" indent="0" algn="ctr" rtl="0">
                        <a:spcBef>
                          <a:spcPts val="0"/>
                        </a:spcBef>
                        <a:spcAft>
                          <a:spcPts val="0"/>
                        </a:spcAft>
                        <a:buNone/>
                      </a:pPr>
                      <a:endParaRPr sz="1000">
                        <a:latin typeface="Century Gothic"/>
                        <a:ea typeface="Century Gothic"/>
                        <a:cs typeface="Century Gothic"/>
                        <a:sym typeface="Century Gothic"/>
                      </a:endParaRPr>
                    </a:p>
                    <a:p>
                      <a:pPr marL="0" marR="0" lvl="0" indent="0" algn="ctr" rtl="0">
                        <a:spcBef>
                          <a:spcPts val="0"/>
                        </a:spcBef>
                        <a:spcAft>
                          <a:spcPts val="0"/>
                        </a:spcAft>
                        <a:buNone/>
                      </a:pPr>
                      <a:endParaRPr sz="10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marR="0" lvl="0" indent="0" algn="l" rtl="0">
                        <a:spcBef>
                          <a:spcPts val="0"/>
                        </a:spcBef>
                        <a:spcAft>
                          <a:spcPts val="0"/>
                        </a:spcAft>
                        <a:buNone/>
                      </a:pPr>
                      <a:r>
                        <a:rPr lang="en" sz="1000">
                          <a:latin typeface="Century Gothic"/>
                          <a:ea typeface="Century Gothic"/>
                          <a:cs typeface="Century Gothic"/>
                          <a:sym typeface="Century Gothic"/>
                        </a:rPr>
                        <a:t>Minnesota History</a:t>
                      </a:r>
                      <a:endParaRPr sz="1000">
                        <a:latin typeface="Century Gothic"/>
                        <a:ea typeface="Century Gothic"/>
                        <a:cs typeface="Century Gothic"/>
                        <a:sym typeface="Century Gothic"/>
                      </a:endParaRPr>
                    </a:p>
                    <a:p>
                      <a:pPr marL="0" lvl="0" indent="0" algn="l" rtl="0">
                        <a:spcBef>
                          <a:spcPts val="0"/>
                        </a:spcBef>
                        <a:spcAft>
                          <a:spcPts val="0"/>
                        </a:spcAft>
                        <a:buClr>
                          <a:schemeClr val="dk1"/>
                        </a:buClr>
                        <a:buFont typeface="Arial"/>
                        <a:buNone/>
                      </a:pPr>
                      <a:r>
                        <a:rPr lang="en" sz="1000">
                          <a:latin typeface="Century Gothic"/>
                          <a:ea typeface="Century Gothic"/>
                          <a:cs typeface="Century Gothic"/>
                          <a:sym typeface="Century Gothic"/>
                        </a:rPr>
                        <a:t>Minnesota - Feat. Rapper MC Loony the Common Loon</a:t>
                      </a:r>
                      <a:endParaRPr sz="1000">
                        <a:latin typeface="Century Gothic"/>
                        <a:ea typeface="Century Gothic"/>
                        <a:cs typeface="Century Gothic"/>
                        <a:sym typeface="Century Gothic"/>
                      </a:endParaRPr>
                    </a:p>
                    <a:p>
                      <a:pPr marL="0" lvl="0" indent="0" algn="l" rtl="0">
                        <a:spcBef>
                          <a:spcPts val="0"/>
                        </a:spcBef>
                        <a:spcAft>
                          <a:spcPts val="0"/>
                        </a:spcAft>
                        <a:buNone/>
                      </a:pPr>
                      <a:r>
                        <a:rPr lang="en" sz="1000" u="sng">
                          <a:solidFill>
                            <a:schemeClr val="hlink"/>
                          </a:solidFill>
                          <a:latin typeface="Century Gothic"/>
                          <a:ea typeface="Century Gothic"/>
                          <a:cs typeface="Century Gothic"/>
                          <a:sym typeface="Century Gothic"/>
                          <a:hlinkClick r:id="rId5"/>
                        </a:rPr>
                        <a:t>https://youtu.be/x0sFbQDnsnM</a:t>
                      </a:r>
                      <a:endParaRPr sz="10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vMerge="1">
                  <a:txBody>
                    <a:bodyPr/>
                    <a:lstStyle/>
                    <a:p>
                      <a:endParaRPr lang="en-US"/>
                    </a:p>
                  </a:txBody>
                  <a:tcPr/>
                </a:tc>
                <a:extLst>
                  <a:ext uri="{0D108BD9-81ED-4DB2-BD59-A6C34878D82A}">
                    <a16:rowId xmlns:a16="http://schemas.microsoft.com/office/drawing/2014/main" val="10005"/>
                  </a:ext>
                </a:extLst>
              </a:tr>
              <a:tr h="972759">
                <a:tc gridSpan="2">
                  <a:txBody>
                    <a:bodyPr/>
                    <a:lstStyle/>
                    <a:p>
                      <a:pPr marL="0" lvl="0" indent="0" algn="l" rtl="0">
                        <a:spcBef>
                          <a:spcPts val="0"/>
                        </a:spcBef>
                        <a:spcAft>
                          <a:spcPts val="0"/>
                        </a:spcAft>
                        <a:buNone/>
                      </a:pPr>
                      <a:r>
                        <a:rPr lang="en" sz="1000">
                          <a:solidFill>
                            <a:schemeClr val="dk1"/>
                          </a:solidFill>
                          <a:latin typeface="Century Gothic"/>
                          <a:ea typeface="Century Gothic"/>
                          <a:cs typeface="Century Gothic"/>
                          <a:sym typeface="Century Gothic"/>
                        </a:rPr>
                        <a:t>What weather/ changes do you notice?</a:t>
                      </a:r>
                      <a:endParaRPr sz="1000">
                        <a:solidFill>
                          <a:schemeClr val="dk1"/>
                        </a:solidFill>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r>
                        <a:rPr lang="en" sz="1000">
                          <a:latin typeface="Century Gothic"/>
                          <a:ea typeface="Century Gothic"/>
                          <a:cs typeface="Century Gothic"/>
                          <a:sym typeface="Century Gothic"/>
                        </a:rPr>
                        <a:t>“The Listening Walk” The Redway School</a:t>
                      </a:r>
                      <a:endParaRPr sz="1000">
                        <a:latin typeface="Century Gothic"/>
                        <a:ea typeface="Century Gothic"/>
                        <a:cs typeface="Century Gothic"/>
                        <a:sym typeface="Century Gothic"/>
                      </a:endParaRPr>
                    </a:p>
                    <a:p>
                      <a:pPr marL="0" lvl="0" indent="0" algn="l" rtl="0">
                        <a:spcBef>
                          <a:spcPts val="0"/>
                        </a:spcBef>
                        <a:spcAft>
                          <a:spcPts val="0"/>
                        </a:spcAft>
                        <a:buNone/>
                      </a:pPr>
                      <a:r>
                        <a:rPr lang="en" sz="1000" u="sng">
                          <a:solidFill>
                            <a:schemeClr val="hlink"/>
                          </a:solidFill>
                          <a:latin typeface="Century Gothic"/>
                          <a:ea typeface="Century Gothic"/>
                          <a:cs typeface="Century Gothic"/>
                          <a:sym typeface="Century Gothic"/>
                          <a:hlinkClick r:id="rId6"/>
                        </a:rPr>
                        <a:t>https://youtu.be/uCs66HaouFU</a:t>
                      </a:r>
                      <a:endParaRPr sz="1000">
                        <a:latin typeface="Century Gothic"/>
                        <a:ea typeface="Century Gothic"/>
                        <a:cs typeface="Century Gothic"/>
                        <a:sym typeface="Century Gothic"/>
                      </a:endParaRPr>
                    </a:p>
                    <a:p>
                      <a:pPr marL="0" lvl="0" indent="0" algn="l" rtl="0">
                        <a:spcBef>
                          <a:spcPts val="0"/>
                        </a:spcBef>
                        <a:spcAft>
                          <a:spcPts val="0"/>
                        </a:spcAft>
                        <a:buClr>
                          <a:schemeClr val="dk1"/>
                        </a:buClr>
                        <a:buSzPts val="1100"/>
                        <a:buFont typeface="Arial"/>
                        <a:buNone/>
                      </a:pPr>
                      <a:endParaRPr sz="10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h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726109">
                <a:tc>
                  <a:txBody>
                    <a:bodyPr/>
                    <a:lstStyle/>
                    <a:p>
                      <a:pPr marL="0" lvl="0" indent="0" algn="l" rtl="0">
                        <a:spcBef>
                          <a:spcPts val="0"/>
                        </a:spcBef>
                        <a:spcAft>
                          <a:spcPts val="0"/>
                        </a:spcAft>
                        <a:buNone/>
                      </a:pPr>
                      <a:r>
                        <a:rPr lang="en" sz="1200">
                          <a:solidFill>
                            <a:schemeClr val="dk1"/>
                          </a:solidFill>
                          <a:latin typeface="Calibri"/>
                          <a:ea typeface="Calibri"/>
                          <a:cs typeface="Calibri"/>
                          <a:sym typeface="Calibri"/>
                        </a:rPr>
                        <a:t>Free Write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Date the journal</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t>Math Dobbing (6)</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en" sz="1200"/>
                        <a:t>Free Write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solidFill>
                            <a:schemeClr val="dk1"/>
                          </a:solidFill>
                          <a:latin typeface="Calibri"/>
                          <a:ea typeface="Calibri"/>
                          <a:cs typeface="Calibri"/>
                          <a:sym typeface="Calibri"/>
                        </a:rPr>
                        <a:t>Date the journal</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 sz="1200"/>
                        <a:t>Math Journal</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vMerge="1">
                  <a:txBody>
                    <a:bodyPr/>
                    <a:lstStyle/>
                    <a:p>
                      <a:endParaRPr lang="en-US"/>
                    </a:p>
                  </a:txBody>
                  <a:tcPr/>
                </a:tc>
                <a:extLst>
                  <a:ext uri="{0D108BD9-81ED-4DB2-BD59-A6C34878D82A}">
                    <a16:rowId xmlns:a16="http://schemas.microsoft.com/office/drawing/2014/main" val="10007"/>
                  </a:ext>
                </a:extLst>
              </a:tr>
              <a:tr h="703853">
                <a:tc>
                  <a:txBody>
                    <a:bodyPr/>
                    <a:lstStyle/>
                    <a:p>
                      <a:pPr marL="0" lvl="0" indent="0" algn="l" rtl="0">
                        <a:spcBef>
                          <a:spcPts val="0"/>
                        </a:spcBef>
                        <a:spcAft>
                          <a:spcPts val="0"/>
                        </a:spcAft>
                        <a:buClr>
                          <a:schemeClr val="dk1"/>
                        </a:buClr>
                        <a:buFont typeface="Arial"/>
                        <a:buNone/>
                      </a:pPr>
                      <a:r>
                        <a:rPr lang="en" sz="1100">
                          <a:latin typeface="Century Gothic"/>
                          <a:ea typeface="Century Gothic"/>
                          <a:cs typeface="Century Gothic"/>
                          <a:sym typeface="Century Gothic"/>
                        </a:rPr>
                        <a:t>Coronavirus </a:t>
                      </a:r>
                      <a:endParaRPr sz="1100">
                        <a:latin typeface="Century Gothic"/>
                        <a:ea typeface="Century Gothic"/>
                        <a:cs typeface="Century Gothic"/>
                        <a:sym typeface="Century Gothic"/>
                      </a:endParaRPr>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Clr>
                          <a:schemeClr val="dk1"/>
                        </a:buClr>
                        <a:buFont typeface="Arial"/>
                        <a:buNone/>
                      </a:pPr>
                      <a:r>
                        <a:rPr lang="en" sz="1100">
                          <a:latin typeface="Century Gothic"/>
                          <a:ea typeface="Century Gothic"/>
                          <a:cs typeface="Century Gothic"/>
                          <a:sym typeface="Century Gothic"/>
                        </a:rPr>
                        <a:t>Coronavirus </a:t>
                      </a:r>
                      <a:endParaRPr sz="1200"/>
                    </a:p>
                  </a:txBody>
                  <a:tcPr marL="81659" marR="81659" marT="40829" marB="40829">
                    <a:lnL w="28575" cap="flat" cmpd="sng">
                      <a:solidFill>
                        <a:srgbClr val="000000"/>
                      </a:solidFill>
                      <a:prstDash val="solid"/>
                      <a:round/>
                      <a:headEnd type="none" w="sm" len="sm"/>
                      <a:tailEnd type="none" w="sm" len="sm"/>
                    </a:lnL>
                    <a:lnR w="28575" cap="flat" cmpd="sng">
                      <a:solidFill>
                        <a:srgbClr val="000000"/>
                      </a:solidFill>
                      <a:prstDash val="solid"/>
                      <a:round/>
                      <a:headEnd type="none" w="sm" len="sm"/>
                      <a:tailEnd type="none" w="sm" len="sm"/>
                    </a:lnR>
                    <a:lnT w="28575" cap="flat" cmpd="sng">
                      <a:solidFill>
                        <a:srgbClr val="000000"/>
                      </a:solidFill>
                      <a:prstDash val="solid"/>
                      <a:round/>
                      <a:headEnd type="none" w="sm" len="sm"/>
                      <a:tailEnd type="none" w="sm" len="sm"/>
                    </a:lnT>
                    <a:lnB w="28575" cap="flat" cmpd="sng">
                      <a:solidFill>
                        <a:srgbClr val="000000"/>
                      </a:solidFill>
                      <a:prstDash val="solid"/>
                      <a:round/>
                      <a:headEnd type="none" w="sm" len="sm"/>
                      <a:tailEnd type="none" w="sm" len="sm"/>
                    </a:lnB>
                  </a:tcPr>
                </a:tc>
                <a:tc v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665</Words>
  <Application>Microsoft Office PowerPoint</Application>
  <PresentationFormat>Widescreen</PresentationFormat>
  <Paragraphs>128</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Week One of Distance Learning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One of Distance Learning</dc:title>
  <dc:creator>Kristen Milton</dc:creator>
  <cp:lastModifiedBy>Kristen Milton</cp:lastModifiedBy>
  <cp:revision>3</cp:revision>
  <dcterms:created xsi:type="dcterms:W3CDTF">2020-03-27T16:52:15Z</dcterms:created>
  <dcterms:modified xsi:type="dcterms:W3CDTF">2020-03-27T17:11:03Z</dcterms:modified>
</cp:coreProperties>
</file>